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0"/>
  </p:notesMasterIdLst>
  <p:handoutMasterIdLst>
    <p:handoutMasterId r:id="rId31"/>
  </p:handoutMasterIdLst>
  <p:sldIdLst>
    <p:sldId id="288" r:id="rId2"/>
    <p:sldId id="257" r:id="rId3"/>
    <p:sldId id="308" r:id="rId4"/>
    <p:sldId id="348" r:id="rId5"/>
    <p:sldId id="349" r:id="rId6"/>
    <p:sldId id="299" r:id="rId7"/>
    <p:sldId id="351" r:id="rId8"/>
    <p:sldId id="350" r:id="rId9"/>
    <p:sldId id="357" r:id="rId10"/>
    <p:sldId id="360" r:id="rId11"/>
    <p:sldId id="361" r:id="rId12"/>
    <p:sldId id="363" r:id="rId13"/>
    <p:sldId id="364" r:id="rId14"/>
    <p:sldId id="359" r:id="rId15"/>
    <p:sldId id="365" r:id="rId16"/>
    <p:sldId id="366" r:id="rId17"/>
    <p:sldId id="368" r:id="rId18"/>
    <p:sldId id="367" r:id="rId19"/>
    <p:sldId id="369" r:id="rId20"/>
    <p:sldId id="370" r:id="rId21"/>
    <p:sldId id="371" r:id="rId22"/>
    <p:sldId id="372" r:id="rId23"/>
    <p:sldId id="373" r:id="rId24"/>
    <p:sldId id="379" r:id="rId25"/>
    <p:sldId id="378" r:id="rId26"/>
    <p:sldId id="380" r:id="rId27"/>
    <p:sldId id="381" r:id="rId28"/>
    <p:sldId id="279" r:id="rId29"/>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Raleway" panose="020B0003030101060003" pitchFamily="34" charset="0"/>
      <p:regular r:id="rId36"/>
      <p:bold r:id="rId37"/>
      <p:italic r:id="rId38"/>
      <p:boldItalic r:id="rId39"/>
    </p:embeddedFont>
    <p:embeddedFont>
      <p:font typeface="Karla"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BAD"/>
    <a:srgbClr val="BBE863"/>
    <a:srgbClr val="004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autoAdjust="0"/>
  </p:normalViewPr>
  <p:slideViewPr>
    <p:cSldViewPr snapToGrid="0">
      <p:cViewPr varScale="1">
        <p:scale>
          <a:sx n="143" d="100"/>
          <a:sy n="143" d="100"/>
        </p:scale>
        <p:origin x="750"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mot" userId="a37ffe203f9b4a0a" providerId="LiveId" clId="{89317007-37BE-4610-9412-6451737FEED5}"/>
    <pc:docChg chg="custSel modSld">
      <pc:chgData name="Dermot" userId="a37ffe203f9b4a0a" providerId="LiveId" clId="{89317007-37BE-4610-9412-6451737FEED5}" dt="2021-12-02T18:43:12.976" v="1238" actId="20577"/>
      <pc:docMkLst>
        <pc:docMk/>
      </pc:docMkLst>
      <pc:sldChg chg="modSp mod">
        <pc:chgData name="Dermot" userId="a37ffe203f9b4a0a" providerId="LiveId" clId="{89317007-37BE-4610-9412-6451737FEED5}" dt="2021-12-02T18:19:22.650" v="568" actId="207"/>
        <pc:sldMkLst>
          <pc:docMk/>
          <pc:sldMk cId="641643750" sldId="299"/>
        </pc:sldMkLst>
        <pc:spChg chg="mod">
          <ac:chgData name="Dermot" userId="a37ffe203f9b4a0a" providerId="LiveId" clId="{89317007-37BE-4610-9412-6451737FEED5}" dt="2021-12-02T18:19:22.650" v="568" actId="207"/>
          <ac:spMkLst>
            <pc:docMk/>
            <pc:sldMk cId="641643750" sldId="299"/>
            <ac:spMk id="2" creationId="{00000000-0000-0000-0000-000000000000}"/>
          </ac:spMkLst>
        </pc:spChg>
      </pc:sldChg>
      <pc:sldChg chg="modSp mod">
        <pc:chgData name="Dermot" userId="a37ffe203f9b4a0a" providerId="LiveId" clId="{89317007-37BE-4610-9412-6451737FEED5}" dt="2021-12-02T18:42:54.807" v="1237" actId="20577"/>
        <pc:sldMkLst>
          <pc:docMk/>
          <pc:sldMk cId="3963427609" sldId="308"/>
        </pc:sldMkLst>
        <pc:spChg chg="mod">
          <ac:chgData name="Dermot" userId="a37ffe203f9b4a0a" providerId="LiveId" clId="{89317007-37BE-4610-9412-6451737FEED5}" dt="2021-12-02T18:42:54.807" v="1237" actId="20577"/>
          <ac:spMkLst>
            <pc:docMk/>
            <pc:sldMk cId="3963427609" sldId="308"/>
            <ac:spMk id="2" creationId="{00000000-0000-0000-0000-000000000000}"/>
          </ac:spMkLst>
        </pc:spChg>
        <pc:spChg chg="mod">
          <ac:chgData name="Dermot" userId="a37ffe203f9b4a0a" providerId="LiveId" clId="{89317007-37BE-4610-9412-6451737FEED5}" dt="2021-12-02T18:08:01.530" v="110" actId="207"/>
          <ac:spMkLst>
            <pc:docMk/>
            <pc:sldMk cId="3963427609" sldId="308"/>
            <ac:spMk id="5" creationId="{00000000-0000-0000-0000-000000000000}"/>
          </ac:spMkLst>
        </pc:spChg>
      </pc:sldChg>
      <pc:sldChg chg="modSp mod">
        <pc:chgData name="Dermot" userId="a37ffe203f9b4a0a" providerId="LiveId" clId="{89317007-37BE-4610-9412-6451737FEED5}" dt="2021-12-02T18:11:35.421" v="248" actId="207"/>
        <pc:sldMkLst>
          <pc:docMk/>
          <pc:sldMk cId="1285674434" sldId="348"/>
        </pc:sldMkLst>
        <pc:spChg chg="mod">
          <ac:chgData name="Dermot" userId="a37ffe203f9b4a0a" providerId="LiveId" clId="{89317007-37BE-4610-9412-6451737FEED5}" dt="2021-12-02T18:09:24.018" v="183" actId="207"/>
          <ac:spMkLst>
            <pc:docMk/>
            <pc:sldMk cId="1285674434" sldId="348"/>
            <ac:spMk id="3" creationId="{00000000-0000-0000-0000-000000000000}"/>
          </ac:spMkLst>
        </pc:spChg>
        <pc:spChg chg="mod">
          <ac:chgData name="Dermot" userId="a37ffe203f9b4a0a" providerId="LiveId" clId="{89317007-37BE-4610-9412-6451737FEED5}" dt="2021-12-02T18:11:35.421" v="248" actId="207"/>
          <ac:spMkLst>
            <pc:docMk/>
            <pc:sldMk cId="1285674434" sldId="348"/>
            <ac:spMk id="4" creationId="{00000000-0000-0000-0000-000000000000}"/>
          </ac:spMkLst>
        </pc:spChg>
      </pc:sldChg>
      <pc:sldChg chg="modSp mod">
        <pc:chgData name="Dermot" userId="a37ffe203f9b4a0a" providerId="LiveId" clId="{89317007-37BE-4610-9412-6451737FEED5}" dt="2021-12-02T18:13:47.055" v="323" actId="207"/>
        <pc:sldMkLst>
          <pc:docMk/>
          <pc:sldMk cId="2794837283" sldId="349"/>
        </pc:sldMkLst>
        <pc:spChg chg="mod">
          <ac:chgData name="Dermot" userId="a37ffe203f9b4a0a" providerId="LiveId" clId="{89317007-37BE-4610-9412-6451737FEED5}" dt="2021-12-02T18:13:47.055" v="323" actId="207"/>
          <ac:spMkLst>
            <pc:docMk/>
            <pc:sldMk cId="2794837283" sldId="349"/>
            <ac:spMk id="5" creationId="{00000000-0000-0000-0000-000000000000}"/>
          </ac:spMkLst>
        </pc:spChg>
      </pc:sldChg>
      <pc:sldChg chg="modSp mod">
        <pc:chgData name="Dermot" userId="a37ffe203f9b4a0a" providerId="LiveId" clId="{89317007-37BE-4610-9412-6451737FEED5}" dt="2021-12-02T18:22:17.395" v="688" actId="207"/>
        <pc:sldMkLst>
          <pc:docMk/>
          <pc:sldMk cId="2382665792" sldId="350"/>
        </pc:sldMkLst>
        <pc:spChg chg="mod">
          <ac:chgData name="Dermot" userId="a37ffe203f9b4a0a" providerId="LiveId" clId="{89317007-37BE-4610-9412-6451737FEED5}" dt="2021-12-02T18:22:17.395" v="688" actId="207"/>
          <ac:spMkLst>
            <pc:docMk/>
            <pc:sldMk cId="2382665792" sldId="350"/>
            <ac:spMk id="8" creationId="{00000000-0000-0000-0000-000000000000}"/>
          </ac:spMkLst>
        </pc:spChg>
      </pc:sldChg>
      <pc:sldChg chg="modSp mod">
        <pc:chgData name="Dermot" userId="a37ffe203f9b4a0a" providerId="LiveId" clId="{89317007-37BE-4610-9412-6451737FEED5}" dt="2021-12-02T18:21:19.472" v="650" actId="207"/>
        <pc:sldMkLst>
          <pc:docMk/>
          <pc:sldMk cId="1751061562" sldId="351"/>
        </pc:sldMkLst>
        <pc:spChg chg="mod">
          <ac:chgData name="Dermot" userId="a37ffe203f9b4a0a" providerId="LiveId" clId="{89317007-37BE-4610-9412-6451737FEED5}" dt="2021-12-02T18:21:19.472" v="650" actId="207"/>
          <ac:spMkLst>
            <pc:docMk/>
            <pc:sldMk cId="1751061562" sldId="351"/>
            <ac:spMk id="2" creationId="{00000000-0000-0000-0000-000000000000}"/>
          </ac:spMkLst>
        </pc:spChg>
      </pc:sldChg>
      <pc:sldChg chg="modSp mod">
        <pc:chgData name="Dermot" userId="a37ffe203f9b4a0a" providerId="LiveId" clId="{89317007-37BE-4610-9412-6451737FEED5}" dt="2021-12-02T18:23:55.775" v="712" actId="20577"/>
        <pc:sldMkLst>
          <pc:docMk/>
          <pc:sldMk cId="3267573666" sldId="357"/>
        </pc:sldMkLst>
        <pc:spChg chg="mod">
          <ac:chgData name="Dermot" userId="a37ffe203f9b4a0a" providerId="LiveId" clId="{89317007-37BE-4610-9412-6451737FEED5}" dt="2021-12-02T18:23:55.775" v="712" actId="20577"/>
          <ac:spMkLst>
            <pc:docMk/>
            <pc:sldMk cId="3267573666" sldId="357"/>
            <ac:spMk id="3" creationId="{00000000-0000-0000-0000-000000000000}"/>
          </ac:spMkLst>
        </pc:spChg>
      </pc:sldChg>
      <pc:sldChg chg="modSp mod">
        <pc:chgData name="Dermot" userId="a37ffe203f9b4a0a" providerId="LiveId" clId="{89317007-37BE-4610-9412-6451737FEED5}" dt="2021-12-02T18:30:58.927" v="887" actId="207"/>
        <pc:sldMkLst>
          <pc:docMk/>
          <pc:sldMk cId="11883509" sldId="359"/>
        </pc:sldMkLst>
        <pc:spChg chg="mod">
          <ac:chgData name="Dermot" userId="a37ffe203f9b4a0a" providerId="LiveId" clId="{89317007-37BE-4610-9412-6451737FEED5}" dt="2021-12-02T18:30:58.927" v="887" actId="207"/>
          <ac:spMkLst>
            <pc:docMk/>
            <pc:sldMk cId="11883509" sldId="359"/>
            <ac:spMk id="3" creationId="{00000000-0000-0000-0000-000000000000}"/>
          </ac:spMkLst>
        </pc:spChg>
      </pc:sldChg>
      <pc:sldChg chg="modSp mod">
        <pc:chgData name="Dermot" userId="a37ffe203f9b4a0a" providerId="LiveId" clId="{89317007-37BE-4610-9412-6451737FEED5}" dt="2021-12-02T18:25:14.423" v="768" actId="207"/>
        <pc:sldMkLst>
          <pc:docMk/>
          <pc:sldMk cId="559461440" sldId="360"/>
        </pc:sldMkLst>
        <pc:spChg chg="mod">
          <ac:chgData name="Dermot" userId="a37ffe203f9b4a0a" providerId="LiveId" clId="{89317007-37BE-4610-9412-6451737FEED5}" dt="2021-12-02T18:25:14.423" v="768" actId="207"/>
          <ac:spMkLst>
            <pc:docMk/>
            <pc:sldMk cId="559461440" sldId="360"/>
            <ac:spMk id="3" creationId="{00000000-0000-0000-0000-000000000000}"/>
          </ac:spMkLst>
        </pc:spChg>
      </pc:sldChg>
      <pc:sldChg chg="modSp mod">
        <pc:chgData name="Dermot" userId="a37ffe203f9b4a0a" providerId="LiveId" clId="{89317007-37BE-4610-9412-6451737FEED5}" dt="2021-12-02T18:29:00.777" v="832" actId="207"/>
        <pc:sldMkLst>
          <pc:docMk/>
          <pc:sldMk cId="1717064810" sldId="363"/>
        </pc:sldMkLst>
        <pc:spChg chg="mod">
          <ac:chgData name="Dermot" userId="a37ffe203f9b4a0a" providerId="LiveId" clId="{89317007-37BE-4610-9412-6451737FEED5}" dt="2021-12-02T18:29:00.777" v="832" actId="207"/>
          <ac:spMkLst>
            <pc:docMk/>
            <pc:sldMk cId="1717064810" sldId="363"/>
            <ac:spMk id="3" creationId="{00000000-0000-0000-0000-000000000000}"/>
          </ac:spMkLst>
        </pc:spChg>
      </pc:sldChg>
      <pc:sldChg chg="modSp mod">
        <pc:chgData name="Dermot" userId="a37ffe203f9b4a0a" providerId="LiveId" clId="{89317007-37BE-4610-9412-6451737FEED5}" dt="2021-12-02T18:29:59.096" v="856" actId="207"/>
        <pc:sldMkLst>
          <pc:docMk/>
          <pc:sldMk cId="2720944174" sldId="364"/>
        </pc:sldMkLst>
        <pc:spChg chg="mod">
          <ac:chgData name="Dermot" userId="a37ffe203f9b4a0a" providerId="LiveId" clId="{89317007-37BE-4610-9412-6451737FEED5}" dt="2021-12-02T18:29:59.096" v="856" actId="207"/>
          <ac:spMkLst>
            <pc:docMk/>
            <pc:sldMk cId="2720944174" sldId="364"/>
            <ac:spMk id="5" creationId="{00000000-0000-0000-0000-000000000000}"/>
          </ac:spMkLst>
        </pc:spChg>
      </pc:sldChg>
      <pc:sldChg chg="modSp mod">
        <pc:chgData name="Dermot" userId="a37ffe203f9b4a0a" providerId="LiveId" clId="{89317007-37BE-4610-9412-6451737FEED5}" dt="2021-12-02T18:32:03.992" v="906" actId="207"/>
        <pc:sldMkLst>
          <pc:docMk/>
          <pc:sldMk cId="1574547350" sldId="365"/>
        </pc:sldMkLst>
        <pc:spChg chg="mod">
          <ac:chgData name="Dermot" userId="a37ffe203f9b4a0a" providerId="LiveId" clId="{89317007-37BE-4610-9412-6451737FEED5}" dt="2021-12-02T18:32:03.992" v="906" actId="207"/>
          <ac:spMkLst>
            <pc:docMk/>
            <pc:sldMk cId="1574547350" sldId="365"/>
            <ac:spMk id="3" creationId="{00000000-0000-0000-0000-000000000000}"/>
          </ac:spMkLst>
        </pc:spChg>
      </pc:sldChg>
      <pc:sldChg chg="modSp mod">
        <pc:chgData name="Dermot" userId="a37ffe203f9b4a0a" providerId="LiveId" clId="{89317007-37BE-4610-9412-6451737FEED5}" dt="2021-12-02T18:32:32.467" v="913" actId="207"/>
        <pc:sldMkLst>
          <pc:docMk/>
          <pc:sldMk cId="3441108961" sldId="366"/>
        </pc:sldMkLst>
        <pc:spChg chg="mod">
          <ac:chgData name="Dermot" userId="a37ffe203f9b4a0a" providerId="LiveId" clId="{89317007-37BE-4610-9412-6451737FEED5}" dt="2021-12-02T18:32:32.467" v="913" actId="207"/>
          <ac:spMkLst>
            <pc:docMk/>
            <pc:sldMk cId="3441108961" sldId="366"/>
            <ac:spMk id="3" creationId="{00000000-0000-0000-0000-000000000000}"/>
          </ac:spMkLst>
        </pc:spChg>
      </pc:sldChg>
      <pc:sldChg chg="modSp mod">
        <pc:chgData name="Dermot" userId="a37ffe203f9b4a0a" providerId="LiveId" clId="{89317007-37BE-4610-9412-6451737FEED5}" dt="2021-12-02T18:35:01.505" v="999" actId="207"/>
        <pc:sldMkLst>
          <pc:docMk/>
          <pc:sldMk cId="1414941066" sldId="369"/>
        </pc:sldMkLst>
        <pc:spChg chg="mod">
          <ac:chgData name="Dermot" userId="a37ffe203f9b4a0a" providerId="LiveId" clId="{89317007-37BE-4610-9412-6451737FEED5}" dt="2021-12-02T18:34:11.648" v="984" actId="207"/>
          <ac:spMkLst>
            <pc:docMk/>
            <pc:sldMk cId="1414941066" sldId="369"/>
            <ac:spMk id="2" creationId="{00000000-0000-0000-0000-000000000000}"/>
          </ac:spMkLst>
        </pc:spChg>
        <pc:spChg chg="mod">
          <ac:chgData name="Dermot" userId="a37ffe203f9b4a0a" providerId="LiveId" clId="{89317007-37BE-4610-9412-6451737FEED5}" dt="2021-12-02T18:35:01.505" v="999" actId="207"/>
          <ac:spMkLst>
            <pc:docMk/>
            <pc:sldMk cId="1414941066" sldId="369"/>
            <ac:spMk id="4" creationId="{00000000-0000-0000-0000-000000000000}"/>
          </ac:spMkLst>
        </pc:spChg>
      </pc:sldChg>
      <pc:sldChg chg="modSp mod">
        <pc:chgData name="Dermot" userId="a37ffe203f9b4a0a" providerId="LiveId" clId="{89317007-37BE-4610-9412-6451737FEED5}" dt="2021-12-02T18:36:02.769" v="1061" actId="20577"/>
        <pc:sldMkLst>
          <pc:docMk/>
          <pc:sldMk cId="1010190680" sldId="370"/>
        </pc:sldMkLst>
        <pc:spChg chg="mod">
          <ac:chgData name="Dermot" userId="a37ffe203f9b4a0a" providerId="LiveId" clId="{89317007-37BE-4610-9412-6451737FEED5}" dt="2021-12-02T18:36:02.769" v="1061" actId="20577"/>
          <ac:spMkLst>
            <pc:docMk/>
            <pc:sldMk cId="1010190680" sldId="370"/>
            <ac:spMk id="8" creationId="{00000000-0000-0000-0000-000000000000}"/>
          </ac:spMkLst>
        </pc:spChg>
      </pc:sldChg>
      <pc:sldChg chg="modSp mod">
        <pc:chgData name="Dermot" userId="a37ffe203f9b4a0a" providerId="LiveId" clId="{89317007-37BE-4610-9412-6451737FEED5}" dt="2021-12-02T18:37:52.321" v="1117" actId="207"/>
        <pc:sldMkLst>
          <pc:docMk/>
          <pc:sldMk cId="2787666883" sldId="372"/>
        </pc:sldMkLst>
        <pc:spChg chg="mod">
          <ac:chgData name="Dermot" userId="a37ffe203f9b4a0a" providerId="LiveId" clId="{89317007-37BE-4610-9412-6451737FEED5}" dt="2021-12-02T18:37:52.321" v="1117" actId="207"/>
          <ac:spMkLst>
            <pc:docMk/>
            <pc:sldMk cId="2787666883" sldId="372"/>
            <ac:spMk id="5" creationId="{00000000-0000-0000-0000-000000000000}"/>
          </ac:spMkLst>
        </pc:spChg>
      </pc:sldChg>
      <pc:sldChg chg="modSp mod">
        <pc:chgData name="Dermot" userId="a37ffe203f9b4a0a" providerId="LiveId" clId="{89317007-37BE-4610-9412-6451737FEED5}" dt="2021-12-02T18:39:41.675" v="1177" actId="207"/>
        <pc:sldMkLst>
          <pc:docMk/>
          <pc:sldMk cId="3147092418" sldId="373"/>
        </pc:sldMkLst>
        <pc:spChg chg="mod">
          <ac:chgData name="Dermot" userId="a37ffe203f9b4a0a" providerId="LiveId" clId="{89317007-37BE-4610-9412-6451737FEED5}" dt="2021-12-02T18:39:41.675" v="1177" actId="207"/>
          <ac:spMkLst>
            <pc:docMk/>
            <pc:sldMk cId="3147092418" sldId="373"/>
            <ac:spMk id="3" creationId="{00000000-0000-0000-0000-000000000000}"/>
          </ac:spMkLst>
        </pc:spChg>
      </pc:sldChg>
      <pc:sldChg chg="modSp mod">
        <pc:chgData name="Dermot" userId="a37ffe203f9b4a0a" providerId="LiveId" clId="{89317007-37BE-4610-9412-6451737FEED5}" dt="2021-12-02T18:43:12.976" v="1238" actId="20577"/>
        <pc:sldMkLst>
          <pc:docMk/>
          <pc:sldMk cId="45451769" sldId="379"/>
        </pc:sldMkLst>
        <pc:spChg chg="mod">
          <ac:chgData name="Dermot" userId="a37ffe203f9b4a0a" providerId="LiveId" clId="{89317007-37BE-4610-9412-6451737FEED5}" dt="2021-12-02T18:43:12.976" v="1238" actId="20577"/>
          <ac:spMkLst>
            <pc:docMk/>
            <pc:sldMk cId="45451769" sldId="37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31/01/2022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77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0917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177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3293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49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2010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5906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0165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7519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20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1917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743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594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09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53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326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898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595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25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93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272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8028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013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74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7264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blogger.co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wix.com/"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hootsuite.com/"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wix.com/"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2972791"/>
            <a:ext cx="8472715" cy="775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200" b="0">
                <a:solidFill>
                  <a:schemeClr val="tx1"/>
                </a:solidFill>
                <a:latin typeface="Calibri" panose="020F0502020204030204" pitchFamily="34" charset="0"/>
                <a:cs typeface="Calibri" panose="020F0502020204030204" pitchFamily="34" charset="0"/>
              </a:rPr>
              <a:t>Digital Entrepreneurship for Adult Learners</a:t>
            </a:r>
            <a:endParaRPr lang="en-GB" sz="3200" b="0">
              <a:solidFill>
                <a:schemeClr val="tx1"/>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42470"/>
            <a:ext cx="2685293" cy="1336551"/>
          </a:xfrm>
          <a:prstGeom prst="rect">
            <a:avLst/>
          </a:prstGeom>
        </p:spPr>
      </p:pic>
      <p:sp>
        <p:nvSpPr>
          <p:cNvPr id="4" name="Rectángulo 3"/>
          <p:cNvSpPr/>
          <p:nvPr/>
        </p:nvSpPr>
        <p:spPr>
          <a:xfrm>
            <a:off x="119268" y="3747870"/>
            <a:ext cx="8380569" cy="553998"/>
          </a:xfrm>
          <a:prstGeom prst="rect">
            <a:avLst/>
          </a:prstGeom>
        </p:spPr>
        <p:txBody>
          <a:bodyPr wrap="square">
            <a:spAutoFit/>
          </a:bodyPr>
          <a:lstStyle/>
          <a:p>
            <a:r>
              <a:rPr lang="es-ES" sz="1600" b="1">
                <a:latin typeface="Calibri" panose="020F0502020204030204" pitchFamily="34" charset="0"/>
                <a:cs typeface="Calibri" panose="020F0502020204030204" pitchFamily="34" charset="0"/>
              </a:rPr>
              <a:t>Training module title</a:t>
            </a:r>
            <a:r>
              <a:rPr lang="es-ES" sz="1600">
                <a:latin typeface="Calibri" panose="020F0502020204030204" pitchFamily="34" charset="0"/>
                <a:cs typeface="Calibri" panose="020F0502020204030204" pitchFamily="34" charset="0"/>
              </a:rPr>
              <a:t>:</a:t>
            </a:r>
            <a:r>
              <a:rPr lang="en-GB">
                <a:latin typeface="Calibri" panose="020F0502020204030204" pitchFamily="34" charset="0"/>
                <a:cs typeface="Calibri" panose="020F0502020204030204" pitchFamily="34" charset="0"/>
              </a:rPr>
              <a:t>Online Content Creation - How to create your online presence</a:t>
            </a:r>
            <a:endParaRPr lang="es-ES" b="1">
              <a:latin typeface="Calibri" panose="020F0502020204030204" pitchFamily="34" charset="0"/>
              <a:cs typeface="Calibri" panose="020F0502020204030204" pitchFamily="34" charset="0"/>
            </a:endParaRPr>
          </a:p>
          <a:p>
            <a:r>
              <a:rPr lang="es-ES" b="1">
                <a:latin typeface="Calibri" panose="020F0502020204030204" pitchFamily="34" charset="0"/>
                <a:cs typeface="Calibri" panose="020F0502020204030204" pitchFamily="34" charset="0"/>
              </a:rPr>
              <a:t>By</a:t>
            </a:r>
            <a:r>
              <a:rPr lang="es-ES">
                <a:latin typeface="Calibri" panose="020F0502020204030204" pitchFamily="34" charset="0"/>
                <a:cs typeface="Calibri" panose="020F0502020204030204" pitchFamily="34" charset="0"/>
              </a:rPr>
              <a:t> Internet Web Solutions.</a:t>
            </a:r>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8" y="907526"/>
            <a:ext cx="3698852"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1.2 Website / blog / online store</a:t>
            </a:r>
            <a:endParaRPr sz="120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366" y="1887354"/>
            <a:ext cx="5895278" cy="2684704"/>
          </a:xfrm>
          <a:prstGeom prst="rect">
            <a:avLst/>
          </a:prstGeom>
        </p:spPr>
      </p:pic>
      <p:sp>
        <p:nvSpPr>
          <p:cNvPr id="3" name="Rectángulo 2"/>
          <p:cNvSpPr/>
          <p:nvPr/>
        </p:nvSpPr>
        <p:spPr>
          <a:xfrm>
            <a:off x="297366" y="1449807"/>
            <a:ext cx="5409040" cy="307777"/>
          </a:xfrm>
          <a:prstGeom prst="rect">
            <a:avLst/>
          </a:prstGeom>
        </p:spPr>
        <p:txBody>
          <a:bodyPr wrap="square">
            <a:spAutoFit/>
          </a:bodyPr>
          <a:lstStyle/>
          <a:p>
            <a:r>
              <a:rPr lang="en-GB" smtClean="0">
                <a:solidFill>
                  <a:schemeClr val="tx1"/>
                </a:solidFill>
                <a:latin typeface="Calibri" panose="020F0502020204030204" pitchFamily="34" charset="0"/>
                <a:cs typeface="Calibri" panose="020F0502020204030204" pitchFamily="34" charset="0"/>
              </a:rPr>
              <a:t>Choose </a:t>
            </a:r>
            <a:r>
              <a:rPr lang="en-GB" dirty="0">
                <a:solidFill>
                  <a:schemeClr val="tx1"/>
                </a:solidFill>
                <a:latin typeface="Calibri" panose="020F0502020204030204" pitchFamily="34" charset="0"/>
                <a:cs typeface="Calibri" panose="020F0502020204030204" pitchFamily="34" charset="0"/>
              </a:rPr>
              <a:t>the design you like and edit </a:t>
            </a:r>
            <a:r>
              <a:rPr lang="en-GB">
                <a:solidFill>
                  <a:schemeClr val="tx1"/>
                </a:solidFill>
                <a:latin typeface="Calibri" panose="020F0502020204030204" pitchFamily="34" charset="0"/>
                <a:cs typeface="Calibri" panose="020F0502020204030204" pitchFamily="34" charset="0"/>
              </a:rPr>
              <a:t>the </a:t>
            </a:r>
            <a:r>
              <a:rPr lang="en-GB" smtClean="0">
                <a:solidFill>
                  <a:schemeClr val="tx1"/>
                </a:solidFill>
                <a:latin typeface="Calibri" panose="020F0502020204030204" pitchFamily="34" charset="0"/>
                <a:cs typeface="Calibri" panose="020F0502020204030204" pitchFamily="34" charset="0"/>
              </a:rPr>
              <a:t>website</a:t>
            </a:r>
            <a:endParaRPr lang="en-GB" dirty="0">
              <a:solidFill>
                <a:schemeClr val="tx1"/>
              </a:solidFill>
              <a:latin typeface="Calibri" panose="020F0502020204030204" pitchFamily="34" charset="0"/>
              <a:cs typeface="Calibri" panose="020F0502020204030204" pitchFamily="34" charset="0"/>
            </a:endParaRPr>
          </a:p>
        </p:txBody>
      </p:sp>
      <p:sp>
        <p:nvSpPr>
          <p:cNvPr id="4" name="Rectángulo redondeado 3"/>
          <p:cNvSpPr/>
          <p:nvPr/>
        </p:nvSpPr>
        <p:spPr>
          <a:xfrm>
            <a:off x="536265" y="2158809"/>
            <a:ext cx="907524" cy="350635"/>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ángulo redondeado 4"/>
          <p:cNvSpPr/>
          <p:nvPr/>
        </p:nvSpPr>
        <p:spPr>
          <a:xfrm>
            <a:off x="1588168" y="3066334"/>
            <a:ext cx="3245089" cy="962526"/>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ángulo 5"/>
          <p:cNvSpPr/>
          <p:nvPr/>
        </p:nvSpPr>
        <p:spPr>
          <a:xfrm>
            <a:off x="6431543" y="2320376"/>
            <a:ext cx="2688197" cy="1384995"/>
          </a:xfrm>
          <a:prstGeom prst="rect">
            <a:avLst/>
          </a:prstGeom>
        </p:spPr>
        <p:txBody>
          <a:bodyPr wrap="square">
            <a:spAutoFit/>
          </a:bodyPr>
          <a:lstStyle/>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All texts and menus can be modified by simply clicking on them.</a:t>
            </a:r>
          </a:p>
          <a:p>
            <a:pPr marL="285750" indent="-285750">
              <a:buFont typeface="Arial" panose="020B0604020202020204" pitchFamily="34" charset="0"/>
              <a:buChar char="•"/>
            </a:pPr>
            <a:endParaRPr lang="en-GB">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mtClean="0">
                <a:latin typeface="Calibri" panose="020F0502020204030204" pitchFamily="34" charset="0"/>
                <a:cs typeface="Calibri" panose="020F0502020204030204" pitchFamily="34" charset="0"/>
              </a:rPr>
              <a:t>You </a:t>
            </a:r>
            <a:r>
              <a:rPr lang="en-GB">
                <a:latin typeface="Calibri" panose="020F0502020204030204" pitchFamily="34" charset="0"/>
                <a:cs typeface="Calibri" panose="020F0502020204030204" pitchFamily="34" charset="0"/>
              </a:rPr>
              <a:t>can intuitively upload </a:t>
            </a:r>
            <a:r>
              <a:rPr lang="en-GB" smtClean="0">
                <a:latin typeface="Calibri" panose="020F0502020204030204" pitchFamily="34" charset="0"/>
                <a:cs typeface="Calibri" panose="020F0502020204030204" pitchFamily="34" charset="0"/>
              </a:rPr>
              <a:t>your </a:t>
            </a:r>
            <a:r>
              <a:rPr lang="en-GB">
                <a:latin typeface="Calibri" panose="020F0502020204030204" pitchFamily="34" charset="0"/>
                <a:cs typeface="Calibri" panose="020F0502020204030204" pitchFamily="34" charset="0"/>
              </a:rPr>
              <a:t>logo and photos</a:t>
            </a:r>
            <a:r>
              <a:rPr lang="en-GB" smtClean="0">
                <a:latin typeface="Calibri" panose="020F0502020204030204" pitchFamily="34" charset="0"/>
                <a:cs typeface="Calibri" panose="020F0502020204030204" pitchFamily="34" charset="0"/>
              </a:rPr>
              <a:t>.</a:t>
            </a:r>
            <a:endParaRPr lang="en-GB">
              <a:latin typeface="Calibri" panose="020F0502020204030204" pitchFamily="34" charset="0"/>
              <a:cs typeface="Calibri" panose="020F0502020204030204" pitchFamily="34" charset="0"/>
            </a:endParaRPr>
          </a:p>
        </p:txBody>
      </p:sp>
      <p:sp>
        <p:nvSpPr>
          <p:cNvPr id="10"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559461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8" y="907526"/>
            <a:ext cx="3698852"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1.2 Website / blog / online store</a:t>
            </a:r>
            <a:endParaRPr sz="120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22" y="1390132"/>
            <a:ext cx="6229815" cy="3015582"/>
          </a:xfrm>
          <a:prstGeom prst="rect">
            <a:avLst/>
          </a:prstGeom>
        </p:spPr>
      </p:pic>
      <p:sp>
        <p:nvSpPr>
          <p:cNvPr id="3" name="Rectángulo 2"/>
          <p:cNvSpPr/>
          <p:nvPr/>
        </p:nvSpPr>
        <p:spPr>
          <a:xfrm>
            <a:off x="6352674" y="2200137"/>
            <a:ext cx="2739762" cy="1384995"/>
          </a:xfrm>
          <a:prstGeom prst="rect">
            <a:avLst/>
          </a:prstGeom>
        </p:spPr>
        <p:txBody>
          <a:bodyPr wrap="square">
            <a:spAutoFit/>
          </a:bodyPr>
          <a:lstStyle/>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The template includes all the standard sections of the chosen activity.</a:t>
            </a:r>
          </a:p>
          <a:p>
            <a:pPr marL="285750" indent="-285750">
              <a:buFont typeface="Arial" panose="020B0604020202020204" pitchFamily="34" charset="0"/>
              <a:buChar char="•"/>
            </a:pPr>
            <a:endParaRPr lang="en-GB">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mtClean="0">
                <a:latin typeface="Calibri" panose="020F0502020204030204" pitchFamily="34" charset="0"/>
                <a:cs typeface="Calibri" panose="020F0502020204030204" pitchFamily="34" charset="0"/>
              </a:rPr>
              <a:t>You </a:t>
            </a:r>
            <a:r>
              <a:rPr lang="en-GB">
                <a:latin typeface="Calibri" panose="020F0502020204030204" pitchFamily="34" charset="0"/>
                <a:cs typeface="Calibri" panose="020F0502020204030204" pitchFamily="34" charset="0"/>
              </a:rPr>
              <a:t>can add new sections easily.</a:t>
            </a: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226961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8" y="907526"/>
            <a:ext cx="3698852"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1.2 Website / blog / online store</a:t>
            </a:r>
            <a:endParaRPr sz="120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78" y="1320037"/>
            <a:ext cx="6042961" cy="2926565"/>
          </a:xfrm>
          <a:prstGeom prst="rect">
            <a:avLst/>
          </a:prstGeom>
        </p:spPr>
      </p:pic>
      <p:sp>
        <p:nvSpPr>
          <p:cNvPr id="3" name="Rectángulo 2"/>
          <p:cNvSpPr/>
          <p:nvPr/>
        </p:nvSpPr>
        <p:spPr>
          <a:xfrm>
            <a:off x="6148039" y="1568946"/>
            <a:ext cx="3095652" cy="2893100"/>
          </a:xfrm>
          <a:prstGeom prst="rect">
            <a:avLst/>
          </a:prstGeom>
        </p:spPr>
        <p:txBody>
          <a:bodyPr wrap="square">
            <a:spAutoFit/>
          </a:bodyPr>
          <a:lstStyle/>
          <a:p>
            <a:r>
              <a:rPr lang="en-GB" smtClean="0">
                <a:solidFill>
                  <a:schemeClr val="tx1"/>
                </a:solidFill>
                <a:latin typeface="Calibri" panose="020F0502020204030204" pitchFamily="34" charset="0"/>
                <a:cs typeface="Calibri" panose="020F0502020204030204" pitchFamily="34" charset="0"/>
              </a:rPr>
              <a:t>You</a:t>
            </a:r>
            <a:r>
              <a:rPr lang="en-GB" smtClean="0">
                <a:solidFill>
                  <a:srgbClr val="FF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have a save option </a:t>
            </a:r>
            <a:r>
              <a:rPr lang="en-GB">
                <a:latin typeface="Calibri" panose="020F0502020204030204" pitchFamily="34" charset="0"/>
                <a:cs typeface="Calibri" panose="020F0502020204030204" pitchFamily="34" charset="0"/>
              </a:rPr>
              <a:t>so </a:t>
            </a:r>
            <a:r>
              <a:rPr lang="en-GB" smtClean="0">
                <a:latin typeface="Calibri" panose="020F0502020204030204" pitchFamily="34" charset="0"/>
                <a:cs typeface="Calibri" panose="020F0502020204030204" pitchFamily="34" charset="0"/>
              </a:rPr>
              <a:t>that </a:t>
            </a:r>
            <a:r>
              <a:rPr lang="en-GB" smtClean="0">
                <a:solidFill>
                  <a:schemeClr val="tx1"/>
                </a:solidFill>
                <a:latin typeface="Calibri" panose="020F0502020204030204" pitchFamily="34" charset="0"/>
                <a:cs typeface="Calibri" panose="020F0502020204030204" pitchFamily="34" charset="0"/>
              </a:rPr>
              <a:t>you</a:t>
            </a:r>
            <a:r>
              <a:rPr lang="en-GB" smtClean="0">
                <a:solidFill>
                  <a:srgbClr val="FF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do not </a:t>
            </a:r>
            <a:r>
              <a:rPr lang="en-GB">
                <a:latin typeface="Calibri" panose="020F0502020204030204" pitchFamily="34" charset="0"/>
                <a:cs typeface="Calibri" panose="020F0502020204030204" pitchFamily="34" charset="0"/>
              </a:rPr>
              <a:t>lose </a:t>
            </a:r>
            <a:r>
              <a:rPr lang="en-GB" b="1" smtClean="0">
                <a:solidFill>
                  <a:schemeClr val="tx1"/>
                </a:solidFill>
                <a:latin typeface="Calibri" panose="020F0502020204030204" pitchFamily="34" charset="0"/>
                <a:cs typeface="Calibri" panose="020F0502020204030204" pitchFamily="34" charset="0"/>
              </a:rPr>
              <a:t>track </a:t>
            </a:r>
            <a:r>
              <a:rPr lang="en-GB" b="1" dirty="0">
                <a:solidFill>
                  <a:schemeClr val="tx1"/>
                </a:solidFill>
                <a:latin typeface="Calibri" panose="020F0502020204030204" pitchFamily="34" charset="0"/>
                <a:cs typeface="Calibri" panose="020F0502020204030204" pitchFamily="34" charset="0"/>
              </a:rPr>
              <a:t>of where </a:t>
            </a:r>
            <a:r>
              <a:rPr lang="en-GB" b="1">
                <a:solidFill>
                  <a:schemeClr val="tx1"/>
                </a:solidFill>
                <a:latin typeface="Calibri" panose="020F0502020204030204" pitchFamily="34" charset="0"/>
                <a:cs typeface="Calibri" panose="020F0502020204030204" pitchFamily="34" charset="0"/>
              </a:rPr>
              <a:t>you </a:t>
            </a:r>
            <a:r>
              <a:rPr lang="en-GB" b="1" smtClean="0">
                <a:solidFill>
                  <a:schemeClr val="tx1"/>
                </a:solidFill>
                <a:latin typeface="Calibri" panose="020F0502020204030204" pitchFamily="34" charset="0"/>
                <a:cs typeface="Calibri" panose="020F0502020204030204" pitchFamily="34" charset="0"/>
              </a:rPr>
              <a:t>are.</a:t>
            </a:r>
            <a:endParaRPr lang="en-GB" b="1" dirty="0">
              <a:solidFill>
                <a:schemeClr val="tx1"/>
              </a:solidFill>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At any </a:t>
            </a:r>
            <a:r>
              <a:rPr lang="en-GB">
                <a:latin typeface="Calibri" panose="020F0502020204030204" pitchFamily="34" charset="0"/>
                <a:cs typeface="Calibri" panose="020F0502020204030204" pitchFamily="34" charset="0"/>
              </a:rPr>
              <a:t>time </a:t>
            </a:r>
            <a:r>
              <a:rPr lang="en-GB" smtClean="0">
                <a:solidFill>
                  <a:schemeClr val="tx1"/>
                </a:solidFill>
                <a:latin typeface="Calibri" panose="020F0502020204030204" pitchFamily="34" charset="0"/>
                <a:cs typeface="Calibri" panose="020F0502020204030204" pitchFamily="34" charset="0"/>
              </a:rPr>
              <a:t>you</a:t>
            </a:r>
            <a:r>
              <a:rPr lang="en-GB" smtClean="0">
                <a:solidFill>
                  <a:srgbClr val="FF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can check </a:t>
            </a:r>
            <a:r>
              <a:rPr lang="en-GB">
                <a:latin typeface="Calibri" panose="020F0502020204030204" pitchFamily="34" charset="0"/>
                <a:cs typeface="Calibri" panose="020F0502020204030204" pitchFamily="34" charset="0"/>
              </a:rPr>
              <a:t>how </a:t>
            </a:r>
            <a:r>
              <a:rPr lang="en-GB" smtClean="0">
                <a:solidFill>
                  <a:schemeClr val="tx1"/>
                </a:solidFill>
                <a:latin typeface="Calibri" panose="020F0502020204030204" pitchFamily="34" charset="0"/>
                <a:cs typeface="Calibri" panose="020F0502020204030204" pitchFamily="34" charset="0"/>
              </a:rPr>
              <a:t>your</a:t>
            </a:r>
            <a:r>
              <a:rPr lang="en-GB" smtClean="0">
                <a:solidFill>
                  <a:srgbClr val="FF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design </a:t>
            </a:r>
            <a:r>
              <a:rPr lang="en-GB">
                <a:latin typeface="Calibri" panose="020F0502020204030204" pitchFamily="34" charset="0"/>
                <a:cs typeface="Calibri" panose="020F0502020204030204" pitchFamily="34" charset="0"/>
              </a:rPr>
              <a:t>is </a:t>
            </a:r>
            <a:r>
              <a:rPr lang="en-GB" smtClean="0">
                <a:solidFill>
                  <a:schemeClr val="tx1"/>
                </a:solidFill>
                <a:latin typeface="Calibri" panose="020F0502020204030204" pitchFamily="34" charset="0"/>
                <a:cs typeface="Calibri" panose="020F0502020204030204" pitchFamily="34" charset="0"/>
              </a:rPr>
              <a:t>progressing </a:t>
            </a:r>
            <a:r>
              <a:rPr lang="en-GB" smtClean="0">
                <a:latin typeface="Calibri" panose="020F0502020204030204" pitchFamily="34" charset="0"/>
                <a:cs typeface="Calibri" panose="020F0502020204030204" pitchFamily="34" charset="0"/>
              </a:rPr>
              <a:t>with </a:t>
            </a:r>
            <a:r>
              <a:rPr lang="en-GB" dirty="0">
                <a:latin typeface="Calibri" panose="020F0502020204030204" pitchFamily="34" charset="0"/>
                <a:cs typeface="Calibri" panose="020F0502020204030204" pitchFamily="34" charset="0"/>
              </a:rPr>
              <a:t>the Preview option. </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When everything is </a:t>
            </a:r>
            <a:r>
              <a:rPr lang="en-GB">
                <a:latin typeface="Calibri" panose="020F0502020204030204" pitchFamily="34" charset="0"/>
                <a:cs typeface="Calibri" panose="020F0502020204030204" pitchFamily="34" charset="0"/>
              </a:rPr>
              <a:t>ready </a:t>
            </a:r>
            <a:r>
              <a:rPr lang="en-GB" smtClean="0">
                <a:solidFill>
                  <a:schemeClr val="tx1"/>
                </a:solidFill>
                <a:latin typeface="Calibri" panose="020F0502020204030204" pitchFamily="34" charset="0"/>
                <a:cs typeface="Calibri" panose="020F0502020204030204" pitchFamily="34" charset="0"/>
              </a:rPr>
              <a:t>you</a:t>
            </a:r>
            <a:r>
              <a:rPr lang="en-GB"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just have to click the publish button to </a:t>
            </a:r>
            <a:r>
              <a:rPr lang="en-GB">
                <a:latin typeface="Calibri" panose="020F0502020204030204" pitchFamily="34" charset="0"/>
                <a:cs typeface="Calibri" panose="020F0502020204030204" pitchFamily="34" charset="0"/>
              </a:rPr>
              <a:t>publish </a:t>
            </a:r>
            <a:r>
              <a:rPr lang="en-GB" smtClean="0">
                <a:solidFill>
                  <a:schemeClr val="tx1"/>
                </a:solidFill>
                <a:latin typeface="Calibri" panose="020F0502020204030204" pitchFamily="34" charset="0"/>
                <a:cs typeface="Calibri" panose="020F0502020204030204" pitchFamily="34" charset="0"/>
              </a:rPr>
              <a:t>your</a:t>
            </a:r>
            <a:r>
              <a:rPr lang="en-GB" smtClean="0">
                <a:solidFill>
                  <a:srgbClr val="FF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site.</a:t>
            </a:r>
          </a:p>
          <a:p>
            <a:endParaRPr lang="en-GB" dirty="0">
              <a:latin typeface="Calibri" panose="020F0502020204030204" pitchFamily="34" charset="0"/>
              <a:cs typeface="Calibri" panose="020F0502020204030204" pitchFamily="34" charset="0"/>
            </a:endParaRPr>
          </a:p>
          <a:p>
            <a:pPr algn="ctr"/>
            <a:r>
              <a:rPr lang="en-GB" b="1">
                <a:latin typeface="Calibri" panose="020F0502020204030204" pitchFamily="34" charset="0"/>
                <a:cs typeface="Calibri" panose="020F0502020204030204" pitchFamily="34" charset="0"/>
              </a:rPr>
              <a:t>Now </a:t>
            </a:r>
            <a:r>
              <a:rPr lang="en-GB" b="1" smtClean="0">
                <a:latin typeface="Calibri" panose="020F0502020204030204" pitchFamily="34" charset="0"/>
                <a:cs typeface="Calibri" panose="020F0502020204030204" pitchFamily="34" charset="0"/>
              </a:rPr>
              <a:t>you </a:t>
            </a:r>
            <a:r>
              <a:rPr lang="en-GB" b="1" dirty="0">
                <a:latin typeface="Calibri" panose="020F0502020204030204" pitchFamily="34" charset="0"/>
                <a:cs typeface="Calibri" panose="020F0502020204030204" pitchFamily="34" charset="0"/>
              </a:rPr>
              <a:t>have a website!</a:t>
            </a:r>
          </a:p>
        </p:txBody>
      </p:sp>
      <p:sp>
        <p:nvSpPr>
          <p:cNvPr id="4" name="Rectángulo redondeado 3"/>
          <p:cNvSpPr/>
          <p:nvPr/>
        </p:nvSpPr>
        <p:spPr>
          <a:xfrm>
            <a:off x="5376397" y="1237534"/>
            <a:ext cx="825023" cy="233756"/>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1717064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8" y="907526"/>
            <a:ext cx="3698852"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1.2 Website / blog / online store</a:t>
            </a:r>
            <a:endParaRPr sz="1200"/>
          </a:p>
        </p:txBody>
      </p:sp>
      <p:sp>
        <p:nvSpPr>
          <p:cNvPr id="2" name="Rectángulo 1"/>
          <p:cNvSpPr/>
          <p:nvPr/>
        </p:nvSpPr>
        <p:spPr>
          <a:xfrm>
            <a:off x="189068" y="1320037"/>
            <a:ext cx="7992406" cy="954107"/>
          </a:xfrm>
          <a:prstGeom prst="rect">
            <a:avLst/>
          </a:prstGeom>
        </p:spPr>
        <p:txBody>
          <a:bodyPr wrap="square">
            <a:spAutoFit/>
          </a:bodyPr>
          <a:lstStyle/>
          <a:p>
            <a:r>
              <a:rPr lang="en-GB" b="1">
                <a:solidFill>
                  <a:schemeClr val="tx1"/>
                </a:solidFill>
                <a:latin typeface="Calibri" panose="020F0502020204030204" pitchFamily="34" charset="0"/>
                <a:cs typeface="Calibri" panose="020F0502020204030204" pitchFamily="34" charset="0"/>
              </a:rPr>
              <a:t>Blog: Blogger </a:t>
            </a:r>
            <a:r>
              <a:rPr lang="en-GB" b="1">
                <a:solidFill>
                  <a:schemeClr val="tx1"/>
                </a:solidFill>
                <a:latin typeface="Calibri" panose="020F0502020204030204" pitchFamily="34" charset="0"/>
                <a:cs typeface="Calibri" panose="020F0502020204030204" pitchFamily="34" charset="0"/>
                <a:hlinkClick r:id="rId3"/>
              </a:rPr>
              <a:t>https://www.blogger.com/ </a:t>
            </a:r>
            <a:endParaRPr lang="en-GB" b="1">
              <a:solidFill>
                <a:schemeClr val="tx1"/>
              </a:solidFill>
              <a:latin typeface="Calibri" panose="020F0502020204030204" pitchFamily="34" charset="0"/>
              <a:cs typeface="Calibri" panose="020F0502020204030204" pitchFamily="34" charset="0"/>
            </a:endParaRPr>
          </a:p>
          <a:p>
            <a:r>
              <a:rPr lang="en-GB">
                <a:solidFill>
                  <a:schemeClr val="tx1"/>
                </a:solidFill>
                <a:latin typeface="Calibri" panose="020F0502020204030204" pitchFamily="34" charset="0"/>
                <a:cs typeface="Calibri" panose="020F0502020204030204" pitchFamily="34" charset="0"/>
              </a:rPr>
              <a:t>As they state on their homepage "Create a unique and beautiful blog. It's easy and free".</a:t>
            </a:r>
          </a:p>
          <a:p>
            <a:r>
              <a:rPr lang="en-GB">
                <a:solidFill>
                  <a:schemeClr val="tx1"/>
                </a:solidFill>
                <a:latin typeface="Calibri" panose="020F0502020204030204" pitchFamily="34" charset="0"/>
                <a:cs typeface="Calibri" panose="020F0502020204030204" pitchFamily="34" charset="0"/>
              </a:rPr>
              <a:t>No coding or programming knowledge is required, you just need imagination and enthusiasm.</a:t>
            </a:r>
          </a:p>
          <a:p>
            <a:endParaRPr lang="en-GB">
              <a:solidFill>
                <a:schemeClr val="tx1"/>
              </a:solidFill>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758" y="2059868"/>
            <a:ext cx="5108264" cy="2578241"/>
          </a:xfrm>
          <a:prstGeom prst="rect">
            <a:avLst/>
          </a:prstGeom>
        </p:spPr>
      </p:pic>
      <p:sp>
        <p:nvSpPr>
          <p:cNvPr id="5" name="Rectángulo 4"/>
          <p:cNvSpPr/>
          <p:nvPr/>
        </p:nvSpPr>
        <p:spPr>
          <a:xfrm>
            <a:off x="5496712" y="2635377"/>
            <a:ext cx="3427281" cy="523220"/>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A blog is a perfect partner </a:t>
            </a:r>
            <a:r>
              <a:rPr lang="en-GB">
                <a:latin typeface="Calibri" panose="020F0502020204030204" pitchFamily="34" charset="0"/>
                <a:cs typeface="Calibri" panose="020F0502020204030204" pitchFamily="34" charset="0"/>
              </a:rPr>
              <a:t>for </a:t>
            </a:r>
            <a:r>
              <a:rPr lang="en-GB" smtClean="0">
                <a:solidFill>
                  <a:schemeClr val="tx1"/>
                </a:solidFill>
                <a:latin typeface="Calibri" panose="020F0502020204030204" pitchFamily="34" charset="0"/>
                <a:cs typeface="Calibri" panose="020F0502020204030204" pitchFamily="34" charset="0"/>
              </a:rPr>
              <a:t>your</a:t>
            </a:r>
            <a:r>
              <a:rPr lang="en-GB" smtClean="0">
                <a:solidFill>
                  <a:srgbClr val="FF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website </a:t>
            </a:r>
            <a:r>
              <a:rPr lang="en-GB">
                <a:latin typeface="Calibri" panose="020F0502020204030204" pitchFamily="34" charset="0"/>
                <a:cs typeface="Calibri" panose="020F0502020204030204" pitchFamily="34" charset="0"/>
              </a:rPr>
              <a:t>or </a:t>
            </a:r>
            <a:r>
              <a:rPr lang="en-GB" smtClean="0">
                <a:solidFill>
                  <a:srgbClr val="FF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social media profiles.</a:t>
            </a: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2720944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8" y="907526"/>
            <a:ext cx="3698852"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1.2 Website / blog / online store</a:t>
            </a:r>
            <a:endParaRPr sz="120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103" y="1375036"/>
            <a:ext cx="4637527" cy="3262957"/>
          </a:xfrm>
          <a:prstGeom prst="rect">
            <a:avLst/>
          </a:prstGeom>
        </p:spPr>
      </p:pic>
      <p:sp>
        <p:nvSpPr>
          <p:cNvPr id="3" name="Rectángulo 2"/>
          <p:cNvSpPr/>
          <p:nvPr/>
        </p:nvSpPr>
        <p:spPr>
          <a:xfrm>
            <a:off x="4915759" y="1375036"/>
            <a:ext cx="3884481" cy="738664"/>
          </a:xfrm>
          <a:prstGeom prst="rect">
            <a:avLst/>
          </a:prstGeom>
        </p:spPr>
        <p:txBody>
          <a:bodyPr wrap="square">
            <a:spAutoFit/>
          </a:bodyPr>
          <a:lstStyle/>
          <a:p>
            <a:r>
              <a:rPr lang="en-GB" smtClean="0">
                <a:solidFill>
                  <a:schemeClr val="tx1"/>
                </a:solidFill>
              </a:rPr>
              <a:t>You</a:t>
            </a:r>
            <a:r>
              <a:rPr lang="en-GB" smtClean="0"/>
              <a:t> </a:t>
            </a:r>
            <a:r>
              <a:rPr lang="en-GB" dirty="0"/>
              <a:t>can select a template or </a:t>
            </a:r>
            <a:r>
              <a:rPr lang="en-GB"/>
              <a:t>design </a:t>
            </a:r>
            <a:r>
              <a:rPr lang="en-GB" smtClean="0"/>
              <a:t>your </a:t>
            </a:r>
            <a:r>
              <a:rPr lang="en-GB"/>
              <a:t>blog </a:t>
            </a:r>
            <a:r>
              <a:rPr lang="en-GB" smtClean="0">
                <a:solidFill>
                  <a:schemeClr val="tx1"/>
                </a:solidFill>
              </a:rPr>
              <a:t>yourself.</a:t>
            </a:r>
            <a:r>
              <a:rPr lang="en-GB" smtClean="0">
                <a:solidFill>
                  <a:srgbClr val="FF0000"/>
                </a:solidFill>
              </a:rPr>
              <a:t> </a:t>
            </a:r>
            <a:r>
              <a:rPr lang="en-GB" dirty="0"/>
              <a:t>It is simple and is done in a couple of steps.</a:t>
            </a:r>
          </a:p>
        </p:txBody>
      </p:sp>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3840" y="2381838"/>
            <a:ext cx="4248317" cy="2013608"/>
          </a:xfrm>
          <a:prstGeom prst="rect">
            <a:avLst/>
          </a:prstGeom>
        </p:spPr>
      </p:pic>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1188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8" y="907526"/>
            <a:ext cx="3698852"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1.2 Website / blog / online store</a:t>
            </a:r>
            <a:endParaRPr sz="120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22" y="1443788"/>
            <a:ext cx="5533188" cy="2675673"/>
          </a:xfrm>
          <a:prstGeom prst="rect">
            <a:avLst/>
          </a:prstGeom>
        </p:spPr>
      </p:pic>
      <p:sp>
        <p:nvSpPr>
          <p:cNvPr id="3" name="Rectángulo 2"/>
          <p:cNvSpPr/>
          <p:nvPr/>
        </p:nvSpPr>
        <p:spPr>
          <a:xfrm>
            <a:off x="5747657" y="1973256"/>
            <a:ext cx="3334466" cy="523220"/>
          </a:xfrm>
          <a:prstGeom prst="rect">
            <a:avLst/>
          </a:prstGeom>
        </p:spPr>
        <p:txBody>
          <a:bodyPr wrap="square">
            <a:spAutoFit/>
          </a:bodyPr>
          <a:lstStyle/>
          <a:p>
            <a:r>
              <a:rPr lang="en-GB" smtClean="0">
                <a:solidFill>
                  <a:schemeClr val="tx1"/>
                </a:solidFill>
                <a:latin typeface="Calibri" panose="020F0502020204030204" pitchFamily="34" charset="0"/>
                <a:cs typeface="Calibri" panose="020F0502020204030204" pitchFamily="34" charset="0"/>
              </a:rPr>
              <a:t>You</a:t>
            </a:r>
            <a:r>
              <a:rPr lang="en-GB"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can easily customise the images, texts, </a:t>
            </a:r>
            <a:r>
              <a:rPr lang="en-GB">
                <a:latin typeface="Calibri" panose="020F0502020204030204" pitchFamily="34" charset="0"/>
                <a:cs typeface="Calibri" panose="020F0502020204030204" pitchFamily="34" charset="0"/>
              </a:rPr>
              <a:t>add </a:t>
            </a:r>
            <a:r>
              <a:rPr lang="en-GB" smtClean="0">
                <a:solidFill>
                  <a:schemeClr val="tx1"/>
                </a:solidFill>
                <a:latin typeface="Calibri" panose="020F0502020204030204" pitchFamily="34" charset="0"/>
                <a:cs typeface="Calibri" panose="020F0502020204030204" pitchFamily="34" charset="0"/>
              </a:rPr>
              <a:t>your</a:t>
            </a:r>
            <a:r>
              <a:rPr lang="en-GB" smtClean="0">
                <a:solidFill>
                  <a:srgbClr val="FF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logo, social networks, etc.</a:t>
            </a: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1574547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8" y="907526"/>
            <a:ext cx="3698852"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1.2 Website / blog / online store</a:t>
            </a:r>
            <a:endParaRPr sz="120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22" y="1387566"/>
            <a:ext cx="5562027" cy="2715578"/>
          </a:xfrm>
          <a:prstGeom prst="rect">
            <a:avLst/>
          </a:prstGeom>
        </p:spPr>
      </p:pic>
      <p:sp>
        <p:nvSpPr>
          <p:cNvPr id="3" name="Rectángulo 2"/>
          <p:cNvSpPr/>
          <p:nvPr/>
        </p:nvSpPr>
        <p:spPr>
          <a:xfrm>
            <a:off x="5640989" y="2263973"/>
            <a:ext cx="3342582" cy="307777"/>
          </a:xfrm>
          <a:prstGeom prst="rect">
            <a:avLst/>
          </a:prstGeom>
        </p:spPr>
        <p:txBody>
          <a:bodyPr wrap="none">
            <a:spAutoFit/>
          </a:bodyPr>
          <a:lstStyle/>
          <a:p>
            <a:r>
              <a:rPr lang="en-GB" smtClean="0">
                <a:solidFill>
                  <a:schemeClr val="tx1"/>
                </a:solidFill>
                <a:latin typeface="Calibri" panose="020F0502020204030204" pitchFamily="34" charset="0"/>
                <a:cs typeface="Calibri" panose="020F0502020204030204" pitchFamily="34" charset="0"/>
              </a:rPr>
              <a:t>You</a:t>
            </a:r>
            <a:r>
              <a:rPr lang="en-GB" smtClean="0">
                <a:solidFill>
                  <a:srgbClr val="FF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will be posting blogs in a few minutes</a:t>
            </a:r>
            <a:r>
              <a:rPr lang="en-GB" dirty="0"/>
              <a:t>.</a:t>
            </a: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3441108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8" y="907526"/>
            <a:ext cx="3698852"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1.2 Website / blog / online store</a:t>
            </a:r>
            <a:endParaRPr sz="1200"/>
          </a:p>
        </p:txBody>
      </p:sp>
      <p:sp>
        <p:nvSpPr>
          <p:cNvPr id="2" name="Rectángulo 1"/>
          <p:cNvSpPr/>
          <p:nvPr/>
        </p:nvSpPr>
        <p:spPr>
          <a:xfrm>
            <a:off x="189068" y="1320037"/>
            <a:ext cx="7992406" cy="523220"/>
          </a:xfrm>
          <a:prstGeom prst="rect">
            <a:avLst/>
          </a:prstGeom>
        </p:spPr>
        <p:txBody>
          <a:bodyPr wrap="square">
            <a:spAutoFit/>
          </a:bodyPr>
          <a:lstStyle/>
          <a:p>
            <a:r>
              <a:rPr lang="en-GB" b="1">
                <a:solidFill>
                  <a:schemeClr val="tx1"/>
                </a:solidFill>
                <a:latin typeface="Calibri" panose="020F0502020204030204" pitchFamily="34" charset="0"/>
                <a:cs typeface="Calibri" panose="020F0502020204030204" pitchFamily="34" charset="0"/>
              </a:rPr>
              <a:t>Online store: WIX </a:t>
            </a:r>
            <a:r>
              <a:rPr lang="en-GB">
                <a:solidFill>
                  <a:schemeClr val="tx1"/>
                </a:solidFill>
                <a:latin typeface="Calibri" panose="020F0502020204030204" pitchFamily="34" charset="0"/>
                <a:cs typeface="Calibri" panose="020F0502020204030204" pitchFamily="34" charset="0"/>
                <a:hlinkClick r:id="rId3"/>
              </a:rPr>
              <a:t>https://www.wix.com/</a:t>
            </a:r>
            <a:endParaRPr lang="en-GB">
              <a:solidFill>
                <a:schemeClr val="tx1"/>
              </a:solidFill>
              <a:latin typeface="Calibri" panose="020F0502020204030204" pitchFamily="34" charset="0"/>
              <a:cs typeface="Calibri" panose="020F0502020204030204" pitchFamily="34" charset="0"/>
            </a:endParaRPr>
          </a:p>
          <a:p>
            <a:r>
              <a:rPr lang="en-GB">
                <a:solidFill>
                  <a:schemeClr val="tx1"/>
                </a:solidFill>
                <a:latin typeface="Calibri" panose="020F0502020204030204" pitchFamily="34" charset="0"/>
                <a:cs typeface="Calibri" panose="020F0502020204030204" pitchFamily="34" charset="0"/>
              </a:rPr>
              <a:t>For </a:t>
            </a:r>
            <a:r>
              <a:rPr lang="en-GB" smtClean="0">
                <a:solidFill>
                  <a:schemeClr val="tx1"/>
                </a:solidFill>
                <a:latin typeface="Calibri" panose="020F0502020204030204" pitchFamily="34" charset="0"/>
                <a:cs typeface="Calibri" panose="020F0502020204030204" pitchFamily="34" charset="0"/>
              </a:rPr>
              <a:t>your </a:t>
            </a:r>
            <a:r>
              <a:rPr lang="en-GB">
                <a:solidFill>
                  <a:schemeClr val="tx1"/>
                </a:solidFill>
                <a:latin typeface="Calibri" panose="020F0502020204030204" pitchFamily="34" charset="0"/>
                <a:cs typeface="Calibri" panose="020F0502020204030204" pitchFamily="34" charset="0"/>
              </a:rPr>
              <a:t>first online shop Wix is also an accessible and intuitive solution.</a:t>
            </a:r>
          </a:p>
        </p:txBody>
      </p:sp>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9068" y="1843257"/>
            <a:ext cx="5556840" cy="2736031"/>
          </a:xfrm>
          <a:prstGeom prst="rect">
            <a:avLst/>
          </a:prstGeom>
        </p:spPr>
      </p:pic>
      <p:sp>
        <p:nvSpPr>
          <p:cNvPr id="5" name="Rectángulo 4"/>
          <p:cNvSpPr/>
          <p:nvPr/>
        </p:nvSpPr>
        <p:spPr>
          <a:xfrm>
            <a:off x="5816408" y="2530777"/>
            <a:ext cx="3097273" cy="523220"/>
          </a:xfrm>
          <a:prstGeom prst="rect">
            <a:avLst/>
          </a:prstGeom>
        </p:spPr>
        <p:txBody>
          <a:bodyPr wrap="square">
            <a:spAutoFit/>
          </a:bodyPr>
          <a:lstStyle/>
          <a:p>
            <a:r>
              <a:rPr lang="en-GB">
                <a:latin typeface="Calibri" panose="020F0502020204030204" pitchFamily="34" charset="0"/>
                <a:cs typeface="Calibri" panose="020F0502020204030204" pitchFamily="34" charset="0"/>
              </a:rPr>
              <a:t>Back to </a:t>
            </a:r>
            <a:r>
              <a:rPr lang="en-GB" smtClean="0">
                <a:latin typeface="Calibri" panose="020F0502020204030204" pitchFamily="34" charset="0"/>
                <a:cs typeface="Calibri" panose="020F0502020204030204" pitchFamily="34" charset="0"/>
              </a:rPr>
              <a:t>your </a:t>
            </a:r>
            <a:r>
              <a:rPr lang="en-GB">
                <a:latin typeface="Calibri" panose="020F0502020204030204" pitchFamily="34" charset="0"/>
                <a:cs typeface="Calibri" panose="020F0502020204030204" pitchFamily="34" charset="0"/>
              </a:rPr>
              <a:t>farm, just click on My Store to have a fully configured online shop.</a:t>
            </a:r>
          </a:p>
        </p:txBody>
      </p:sp>
      <p:sp>
        <p:nvSpPr>
          <p:cNvPr id="6" name="Rectángulo redondeado 5"/>
          <p:cNvSpPr/>
          <p:nvPr/>
        </p:nvSpPr>
        <p:spPr>
          <a:xfrm>
            <a:off x="123753" y="3382592"/>
            <a:ext cx="852524" cy="247507"/>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ángulo redondeado 6"/>
          <p:cNvSpPr/>
          <p:nvPr/>
        </p:nvSpPr>
        <p:spPr>
          <a:xfrm>
            <a:off x="2069432" y="1959429"/>
            <a:ext cx="3741791" cy="2681323"/>
          </a:xfrm>
          <a:prstGeom prst="roundRect">
            <a:avLst/>
          </a:prstGeom>
          <a:noFill/>
          <a:ln>
            <a:solidFill>
              <a:srgbClr val="2AB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2011238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8" y="907526"/>
            <a:ext cx="3698852"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1.2 Website / blog / online store</a:t>
            </a:r>
            <a:endParaRPr sz="1200"/>
          </a:p>
        </p:txBody>
      </p:sp>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71290"/>
            <a:ext cx="5636385" cy="2591946"/>
          </a:xfrm>
          <a:prstGeom prst="rect">
            <a:avLst/>
          </a:prstGeom>
        </p:spPr>
      </p:pic>
      <p:sp>
        <p:nvSpPr>
          <p:cNvPr id="4" name="Rectángulo 3"/>
          <p:cNvSpPr/>
          <p:nvPr/>
        </p:nvSpPr>
        <p:spPr>
          <a:xfrm>
            <a:off x="5704366" y="2310140"/>
            <a:ext cx="3383862" cy="523220"/>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Ready to </a:t>
            </a:r>
            <a:r>
              <a:rPr lang="en-GB">
                <a:latin typeface="Calibri" panose="020F0502020204030204" pitchFamily="34" charset="0"/>
                <a:cs typeface="Calibri" panose="020F0502020204030204" pitchFamily="34" charset="0"/>
              </a:rPr>
              <a:t>enter </a:t>
            </a:r>
            <a:r>
              <a:rPr lang="en-GB" smtClean="0">
                <a:latin typeface="Calibri" panose="020F0502020204030204" pitchFamily="34" charset="0"/>
                <a:cs typeface="Calibri" panose="020F0502020204030204" pitchFamily="34" charset="0"/>
              </a:rPr>
              <a:t>product</a:t>
            </a:r>
            <a:r>
              <a:rPr lang="en-GB" smtClean="0">
                <a:solidFill>
                  <a:srgbClr val="FF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information, prices, payments, etc.</a:t>
            </a: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540444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83863"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1.3.</a:t>
            </a:r>
            <a:r>
              <a:rPr lang="en-GB" sz="1400">
                <a:solidFill>
                  <a:schemeClr val="tx1"/>
                </a:solidFill>
                <a:latin typeface="Calibri" panose="020F0502020204030204" pitchFamily="34" charset="0"/>
                <a:cs typeface="Calibri" panose="020F0502020204030204" pitchFamily="34" charset="0"/>
              </a:rPr>
              <a:t> Social media.</a:t>
            </a:r>
            <a:endParaRPr sz="1600"/>
          </a:p>
          <a:p>
            <a:pPr marL="0" lvl="0" indent="0" algn="l" rtl="0">
              <a:spcBef>
                <a:spcPts val="600"/>
              </a:spcBef>
              <a:spcAft>
                <a:spcPts val="0"/>
              </a:spcAft>
              <a:buNone/>
            </a:pPr>
            <a:endParaRPr sz="1200"/>
          </a:p>
        </p:txBody>
      </p:sp>
      <p:sp>
        <p:nvSpPr>
          <p:cNvPr id="2" name="Rectángulo 1"/>
          <p:cNvSpPr/>
          <p:nvPr/>
        </p:nvSpPr>
        <p:spPr>
          <a:xfrm>
            <a:off x="189066" y="1320037"/>
            <a:ext cx="8006157" cy="738664"/>
          </a:xfrm>
          <a:prstGeom prst="rect">
            <a:avLst/>
          </a:prstGeom>
        </p:spPr>
        <p:txBody>
          <a:bodyPr wrap="square">
            <a:spAutoFit/>
          </a:bodyPr>
          <a:lstStyle/>
          <a:p>
            <a:r>
              <a:rPr lang="en-GB" dirty="0">
                <a:solidFill>
                  <a:srgbClr val="0E101A"/>
                </a:solidFill>
                <a:latin typeface="Calibri" panose="020F0502020204030204" pitchFamily="34" charset="0"/>
                <a:cs typeface="Calibri" panose="020F0502020204030204" pitchFamily="34" charset="0"/>
              </a:rPr>
              <a:t>We all have social networks, and we know how to create profiles and their basic configuration. Whether we want to be influencers or simple users or </a:t>
            </a:r>
            <a:r>
              <a:rPr lang="en-GB">
                <a:solidFill>
                  <a:srgbClr val="0E101A"/>
                </a:solidFill>
                <a:latin typeface="Calibri" panose="020F0502020204030204" pitchFamily="34" charset="0"/>
                <a:cs typeface="Calibri" panose="020F0502020204030204" pitchFamily="34" charset="0"/>
              </a:rPr>
              <a:t>we </a:t>
            </a:r>
            <a:r>
              <a:rPr lang="en-GB" smtClean="0">
                <a:solidFill>
                  <a:schemeClr val="tx1"/>
                </a:solidFill>
                <a:latin typeface="Calibri" panose="020F0502020204030204" pitchFamily="34" charset="0"/>
                <a:cs typeface="Calibri" panose="020F0502020204030204" pitchFamily="34" charset="0"/>
              </a:rPr>
              <a:t>intend </a:t>
            </a:r>
            <a:r>
              <a:rPr lang="en-GB" dirty="0">
                <a:solidFill>
                  <a:schemeClr val="tx1"/>
                </a:solidFill>
                <a:latin typeface="Calibri" panose="020F0502020204030204" pitchFamily="34" charset="0"/>
                <a:cs typeface="Calibri" panose="020F0502020204030204" pitchFamily="34" charset="0"/>
              </a:rPr>
              <a:t>to use our corporate social </a:t>
            </a:r>
            <a:r>
              <a:rPr lang="en-GB">
                <a:solidFill>
                  <a:schemeClr val="tx1"/>
                </a:solidFill>
                <a:latin typeface="Calibri" panose="020F0502020204030204" pitchFamily="34" charset="0"/>
                <a:cs typeface="Calibri" panose="020F0502020204030204" pitchFamily="34" charset="0"/>
              </a:rPr>
              <a:t>networks </a:t>
            </a:r>
            <a:r>
              <a:rPr lang="en-GB" smtClean="0">
                <a:solidFill>
                  <a:schemeClr val="tx1"/>
                </a:solidFill>
                <a:latin typeface="Calibri" panose="020F0502020204030204" pitchFamily="34" charset="0"/>
                <a:cs typeface="Calibri" panose="020F0502020204030204" pitchFamily="34" charset="0"/>
              </a:rPr>
              <a:t>professionally, </a:t>
            </a:r>
            <a:r>
              <a:rPr lang="en-GB" smtClean="0">
                <a:solidFill>
                  <a:srgbClr val="0E101A"/>
                </a:solidFill>
                <a:latin typeface="Calibri" panose="020F0502020204030204" pitchFamily="34" charset="0"/>
                <a:cs typeface="Calibri" panose="020F0502020204030204" pitchFamily="34" charset="0"/>
              </a:rPr>
              <a:t>these </a:t>
            </a:r>
            <a:r>
              <a:rPr lang="en-GB" dirty="0">
                <a:solidFill>
                  <a:srgbClr val="0E101A"/>
                </a:solidFill>
                <a:latin typeface="Calibri" panose="020F0502020204030204" pitchFamily="34" charset="0"/>
                <a:cs typeface="Calibri" panose="020F0502020204030204" pitchFamily="34" charset="0"/>
              </a:rPr>
              <a:t>are some of the best free options to manage social networks:</a:t>
            </a:r>
            <a:endParaRPr lang="en-GB" dirty="0">
              <a:solidFill>
                <a:srgbClr val="0E101A"/>
              </a:solidFill>
              <a:effectLst/>
              <a:latin typeface="Calibri" panose="020F0502020204030204" pitchFamily="34" charset="0"/>
              <a:cs typeface="Calibri" panose="020F0502020204030204" pitchFamily="34" charset="0"/>
            </a:endParaRPr>
          </a:p>
        </p:txBody>
      </p:sp>
      <p:sp>
        <p:nvSpPr>
          <p:cNvPr id="3" name="Rectángulo 2"/>
          <p:cNvSpPr/>
          <p:nvPr/>
        </p:nvSpPr>
        <p:spPr>
          <a:xfrm>
            <a:off x="189066" y="2163435"/>
            <a:ext cx="5957080" cy="523220"/>
          </a:xfrm>
          <a:prstGeom prst="rect">
            <a:avLst/>
          </a:prstGeom>
        </p:spPr>
        <p:txBody>
          <a:bodyPr wrap="none">
            <a:spAutoFit/>
          </a:bodyPr>
          <a:lstStyle/>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Social media management and analytics</a:t>
            </a:r>
            <a:r>
              <a:rPr lang="en-GB"/>
              <a:t>: </a:t>
            </a:r>
            <a:r>
              <a:rPr lang="es-ES" b="1">
                <a:solidFill>
                  <a:schemeClr val="tx1"/>
                </a:solidFill>
                <a:latin typeface="Calibri" panose="020F0502020204030204" pitchFamily="34" charset="0"/>
                <a:cs typeface="Calibri" panose="020F0502020204030204" pitchFamily="34" charset="0"/>
              </a:rPr>
              <a:t>HootSuite</a:t>
            </a:r>
            <a:r>
              <a:rPr lang="es-ES">
                <a:solidFill>
                  <a:schemeClr val="tx1"/>
                </a:solidFill>
                <a:latin typeface="Calibri" panose="020F0502020204030204" pitchFamily="34" charset="0"/>
                <a:cs typeface="Calibri" panose="020F0502020204030204" pitchFamily="34" charset="0"/>
              </a:rPr>
              <a:t>. </a:t>
            </a:r>
            <a:r>
              <a:rPr lang="es-ES">
                <a:solidFill>
                  <a:schemeClr val="tx1"/>
                </a:solidFill>
                <a:latin typeface="Calibri" panose="020F0502020204030204" pitchFamily="34" charset="0"/>
                <a:cs typeface="Calibri" panose="020F0502020204030204" pitchFamily="34" charset="0"/>
                <a:hlinkClick r:id="rId3"/>
              </a:rPr>
              <a:t>https://hootsuite.com</a:t>
            </a:r>
            <a:endParaRPr lang="es-ES">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a:p>
        </p:txBody>
      </p:sp>
      <p:sp>
        <p:nvSpPr>
          <p:cNvPr id="4" name="Rectángulo 3"/>
          <p:cNvSpPr/>
          <p:nvPr/>
        </p:nvSpPr>
        <p:spPr>
          <a:xfrm>
            <a:off x="5491640" y="2791389"/>
            <a:ext cx="3574988" cy="738664"/>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The free version is a great starting point.</a:t>
            </a:r>
          </a:p>
          <a:p>
            <a:r>
              <a:rPr lang="en-GB" dirty="0">
                <a:latin typeface="Calibri" panose="020F0502020204030204" pitchFamily="34" charset="0"/>
                <a:cs typeface="Calibri" panose="020F0502020204030204" pitchFamily="34" charset="0"/>
              </a:rPr>
              <a:t>It will help </a:t>
            </a:r>
            <a:r>
              <a:rPr lang="en-GB">
                <a:latin typeface="Calibri" panose="020F0502020204030204" pitchFamily="34" charset="0"/>
                <a:cs typeface="Calibri" panose="020F0502020204030204" pitchFamily="34" charset="0"/>
              </a:rPr>
              <a:t>you </a:t>
            </a:r>
            <a:r>
              <a:rPr lang="en-GB" smtClean="0">
                <a:latin typeface="Calibri" panose="020F0502020204030204" pitchFamily="34" charset="0"/>
                <a:cs typeface="Calibri" panose="020F0502020204030204" pitchFamily="34" charset="0"/>
              </a:rPr>
              <a:t>manage </a:t>
            </a:r>
            <a:r>
              <a:rPr lang="en-GB" dirty="0">
                <a:latin typeface="Calibri" panose="020F0502020204030204" pitchFamily="34" charset="0"/>
                <a:cs typeface="Calibri" panose="020F0502020204030204" pitchFamily="34" charset="0"/>
              </a:rPr>
              <a:t>up to two social media accounts.</a:t>
            </a: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016" y="2421994"/>
            <a:ext cx="4361541" cy="2216118"/>
          </a:xfrm>
          <a:prstGeom prst="rect">
            <a:avLst/>
          </a:prstGeom>
        </p:spPr>
      </p:pic>
      <p:sp>
        <p:nvSpPr>
          <p:cNvPr id="8"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141494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241362" y="1141281"/>
            <a:ext cx="5444418" cy="1223285"/>
          </a:xfrm>
          <a:prstGeom prst="rect">
            <a:avLst/>
          </a:prstGeom>
        </p:spPr>
        <p:txBody>
          <a:bodyPr spcFirstLastPara="1" wrap="square" lIns="91425" tIns="91425" rIns="91425" bIns="91425" anchor="t" anchorCtr="0">
            <a:noAutofit/>
          </a:bodyPr>
          <a:lstStyle/>
          <a:p>
            <a:pPr marL="0" lvl="0" indent="0">
              <a:spcBef>
                <a:spcPts val="0"/>
              </a:spcBef>
              <a:buClr>
                <a:schemeClr val="dk1"/>
              </a:buClr>
              <a:buSzPts val="1100"/>
              <a:buNone/>
            </a:pPr>
            <a:r>
              <a:rPr lang="en-GB" sz="1400">
                <a:solidFill>
                  <a:srgbClr val="2ABBAD"/>
                </a:solidFill>
                <a:latin typeface="Calibri" panose="020F0502020204030204" pitchFamily="34" charset="0"/>
                <a:cs typeface="Calibri" panose="020F0502020204030204" pitchFamily="34" charset="0"/>
              </a:rPr>
              <a:t>Unit 1. </a:t>
            </a:r>
            <a:r>
              <a:rPr lang="en-GB" sz="1400">
                <a:solidFill>
                  <a:schemeClr val="tx1"/>
                </a:solidFill>
                <a:latin typeface="Calibri" panose="020F0502020204030204" pitchFamily="34" charset="0"/>
                <a:cs typeface="Calibri" panose="020F0502020204030204" pitchFamily="34" charset="0"/>
              </a:rPr>
              <a:t>Online content creation. Taking your business online.</a:t>
            </a:r>
          </a:p>
          <a:p>
            <a:pPr marL="0" lvl="0" indent="0">
              <a:spcBef>
                <a:spcPts val="0"/>
              </a:spcBef>
              <a:buClr>
                <a:schemeClr val="dk1"/>
              </a:buClr>
              <a:buSzPts val="1100"/>
              <a:buNone/>
            </a:pPr>
            <a:endParaRPr lang="en-GB" sz="1400">
              <a:solidFill>
                <a:schemeClr val="tx1"/>
              </a:solidFill>
              <a:latin typeface="Calibri" panose="020F0502020204030204" pitchFamily="34" charset="0"/>
              <a:cs typeface="Calibri" panose="020F0502020204030204" pitchFamily="34" charset="0"/>
            </a:endParaRPr>
          </a:p>
          <a:p>
            <a:pPr marL="0" lvl="0" indent="0">
              <a:spcBef>
                <a:spcPts val="0"/>
              </a:spcBef>
              <a:buClr>
                <a:schemeClr val="dk1"/>
              </a:buClr>
              <a:buSzPts val="1100"/>
              <a:buNone/>
            </a:pPr>
            <a:r>
              <a:rPr lang="en-GB" sz="1400">
                <a:solidFill>
                  <a:schemeClr val="tx1"/>
                </a:solidFill>
                <a:latin typeface="Calibri" panose="020F0502020204030204" pitchFamily="34" charset="0"/>
                <a:cs typeface="Calibri" panose="020F0502020204030204" pitchFamily="34" charset="0"/>
              </a:rPr>
              <a:t>1.1 Creating quality content</a:t>
            </a:r>
          </a:p>
          <a:p>
            <a:pPr marL="0" lvl="0" indent="0">
              <a:spcBef>
                <a:spcPts val="0"/>
              </a:spcBef>
              <a:buClr>
                <a:schemeClr val="dk1"/>
              </a:buClr>
              <a:buSzPts val="1100"/>
              <a:buNone/>
            </a:pPr>
            <a:endParaRPr lang="en-GB" sz="1400">
              <a:solidFill>
                <a:schemeClr val="tx1"/>
              </a:solidFill>
              <a:latin typeface="Calibri" panose="020F0502020204030204" pitchFamily="34" charset="0"/>
              <a:cs typeface="Calibri" panose="020F0502020204030204" pitchFamily="34" charset="0"/>
            </a:endParaRPr>
          </a:p>
          <a:p>
            <a:pPr marL="0" lvl="0" indent="0">
              <a:spcBef>
                <a:spcPts val="0"/>
              </a:spcBef>
              <a:buClr>
                <a:schemeClr val="dk1"/>
              </a:buClr>
              <a:buSzPts val="1100"/>
              <a:buNone/>
            </a:pPr>
            <a:r>
              <a:rPr lang="en-GB" sz="1400">
                <a:solidFill>
                  <a:schemeClr val="tx1"/>
                </a:solidFill>
                <a:latin typeface="Calibri" panose="020F0502020204030204" pitchFamily="34" charset="0"/>
                <a:cs typeface="Calibri" panose="020F0502020204030204" pitchFamily="34" charset="0"/>
              </a:rPr>
              <a:t>1.2 Website / blog / online store</a:t>
            </a:r>
          </a:p>
          <a:p>
            <a:pPr marL="742950" lvl="1" indent="-285750">
              <a:buClr>
                <a:schemeClr val="dk1"/>
              </a:buClr>
              <a:buSzPts val="1100"/>
              <a:buFont typeface="Arial" panose="020B0604020202020204" pitchFamily="34" charset="0"/>
              <a:buChar char="•"/>
            </a:pPr>
            <a:r>
              <a:rPr lang="es-ES" sz="1400">
                <a:solidFill>
                  <a:schemeClr val="tx1"/>
                </a:solidFill>
                <a:latin typeface="Calibri" panose="020F0502020204030204" pitchFamily="34" charset="0"/>
                <a:cs typeface="Calibri" panose="020F0502020204030204" pitchFamily="34" charset="0"/>
              </a:rPr>
              <a:t>Website</a:t>
            </a:r>
          </a:p>
          <a:p>
            <a:pPr marL="742950" lvl="1" indent="-285750">
              <a:buClr>
                <a:schemeClr val="dk1"/>
              </a:buClr>
              <a:buSzPts val="1100"/>
              <a:buFont typeface="Arial" panose="020B0604020202020204" pitchFamily="34" charset="0"/>
              <a:buChar char="•"/>
            </a:pPr>
            <a:r>
              <a:rPr lang="es-ES" sz="1400">
                <a:solidFill>
                  <a:schemeClr val="tx1"/>
                </a:solidFill>
                <a:latin typeface="Calibri" panose="020F0502020204030204" pitchFamily="34" charset="0"/>
                <a:cs typeface="Calibri" panose="020F0502020204030204" pitchFamily="34" charset="0"/>
              </a:rPr>
              <a:t>Blog</a:t>
            </a:r>
          </a:p>
          <a:p>
            <a:pPr marL="742950" lvl="1" indent="-285750">
              <a:buClr>
                <a:schemeClr val="dk1"/>
              </a:buClr>
              <a:buSzPts val="1100"/>
              <a:buFont typeface="Arial" panose="020B0604020202020204" pitchFamily="34" charset="0"/>
              <a:buChar char="•"/>
            </a:pPr>
            <a:r>
              <a:rPr lang="es-ES" sz="1400">
                <a:solidFill>
                  <a:schemeClr val="tx1"/>
                </a:solidFill>
                <a:latin typeface="Calibri" panose="020F0502020204030204" pitchFamily="34" charset="0"/>
                <a:cs typeface="Calibri" panose="020F0502020204030204" pitchFamily="34" charset="0"/>
              </a:rPr>
              <a:t>Online store</a:t>
            </a:r>
          </a:p>
          <a:p>
            <a:pPr marL="742950" lvl="1" indent="-285750">
              <a:buClr>
                <a:schemeClr val="dk1"/>
              </a:buClr>
              <a:buSzPts val="1100"/>
              <a:buFont typeface="Arial" panose="020B0604020202020204" pitchFamily="34" charset="0"/>
              <a:buChar char="•"/>
            </a:pPr>
            <a:endParaRPr lang="en-GB" sz="1400">
              <a:solidFill>
                <a:schemeClr val="tx1"/>
              </a:solidFill>
              <a:latin typeface="Calibri" panose="020F0502020204030204" pitchFamily="34" charset="0"/>
              <a:cs typeface="Calibri" panose="020F0502020204030204" pitchFamily="34" charset="0"/>
            </a:endParaRPr>
          </a:p>
          <a:p>
            <a:pPr marL="0" lvl="0" indent="0">
              <a:spcBef>
                <a:spcPts val="0"/>
              </a:spcBef>
              <a:buClr>
                <a:schemeClr val="dk1"/>
              </a:buClr>
              <a:buSzPts val="1100"/>
              <a:buNone/>
            </a:pPr>
            <a:r>
              <a:rPr lang="en-GB" sz="1400">
                <a:solidFill>
                  <a:schemeClr val="tx1"/>
                </a:solidFill>
                <a:latin typeface="Calibri" panose="020F0502020204030204" pitchFamily="34" charset="0"/>
                <a:cs typeface="Calibri" panose="020F0502020204030204" pitchFamily="34" charset="0"/>
              </a:rPr>
              <a:t>1.3 Social Media</a:t>
            </a:r>
          </a:p>
          <a:p>
            <a:pPr marL="0" lvl="0" indent="0">
              <a:spcBef>
                <a:spcPts val="0"/>
              </a:spcBef>
              <a:buClr>
                <a:schemeClr val="dk1"/>
              </a:buClr>
              <a:buSzPts val="1100"/>
              <a:buNone/>
            </a:pPr>
            <a:endParaRPr lang="en-GB" sz="1400">
              <a:solidFill>
                <a:schemeClr val="tx1"/>
              </a:solidFill>
              <a:latin typeface="Calibri" panose="020F0502020204030204" pitchFamily="34" charset="0"/>
              <a:cs typeface="Calibri" panose="020F0502020204030204" pitchFamily="34" charset="0"/>
            </a:endParaRPr>
          </a:p>
          <a:p>
            <a:pPr marL="0" lvl="0" indent="0">
              <a:buClr>
                <a:schemeClr val="dk1"/>
              </a:buClr>
              <a:buSzPts val="1100"/>
              <a:buNone/>
            </a:pPr>
            <a:endParaRPr lang="en-GB" sz="1400">
              <a:solidFill>
                <a:schemeClr val="tx1"/>
              </a:solidFill>
              <a:latin typeface="Calibri" panose="020F0502020204030204" pitchFamily="34" charset="0"/>
              <a:cs typeface="Calibri" panose="020F0502020204030204" pitchFamily="34" charset="0"/>
            </a:endParaRPr>
          </a:p>
          <a:p>
            <a:pPr marL="0" lvl="0" indent="0">
              <a:buClr>
                <a:schemeClr val="dk1"/>
              </a:buClr>
              <a:buSzPts val="1100"/>
              <a:buNone/>
            </a:pPr>
            <a:endParaRPr lang="en-GB" sz="120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tx1"/>
                </a:solidFill>
              </a:rPr>
              <a:t>INDEX</a:t>
            </a:r>
            <a:endParaRPr sz="2200">
              <a:solidFill>
                <a:schemeClr val="tx1"/>
              </a:solidFill>
            </a:endParaRPr>
          </a:p>
        </p:txBody>
      </p:sp>
      <p:sp>
        <p:nvSpPr>
          <p:cNvPr id="4" name="Rectángulo 3"/>
          <p:cNvSpPr/>
          <p:nvPr/>
        </p:nvSpPr>
        <p:spPr>
          <a:xfrm>
            <a:off x="4621944" y="2571750"/>
            <a:ext cx="3683283" cy="1600438"/>
          </a:xfrm>
          <a:prstGeom prst="rect">
            <a:avLst/>
          </a:prstGeom>
        </p:spPr>
        <p:txBody>
          <a:bodyPr wrap="square">
            <a:spAutoFit/>
          </a:bodyPr>
          <a:lstStyle/>
          <a:p>
            <a:pPr marL="0" lvl="0" indent="0">
              <a:buClr>
                <a:schemeClr val="dk1"/>
              </a:buClr>
              <a:buSzPts val="1100"/>
              <a:buNone/>
            </a:pPr>
            <a:r>
              <a:rPr lang="en-GB">
                <a:solidFill>
                  <a:srgbClr val="2ABBAD"/>
                </a:solidFill>
                <a:latin typeface="Calibri" panose="020F0502020204030204" pitchFamily="34" charset="0"/>
                <a:cs typeface="Calibri" panose="020F0502020204030204" pitchFamily="34" charset="0"/>
              </a:rPr>
              <a:t>Unit 2. </a:t>
            </a:r>
            <a:r>
              <a:rPr lang="en-GB">
                <a:solidFill>
                  <a:schemeClr val="tx1"/>
                </a:solidFill>
                <a:latin typeface="Calibri" panose="020F0502020204030204" pitchFamily="34" charset="0"/>
                <a:cs typeface="Calibri" panose="020F0502020204030204" pitchFamily="34" charset="0"/>
              </a:rPr>
              <a:t>Social Media strategy</a:t>
            </a:r>
          </a:p>
          <a:p>
            <a:pPr marL="0" lvl="0" indent="0">
              <a:buClr>
                <a:schemeClr val="dk1"/>
              </a:buClr>
              <a:buSzPts val="1100"/>
              <a:buNone/>
            </a:pPr>
            <a:endParaRPr lang="en-GB">
              <a:solidFill>
                <a:schemeClr val="tx1"/>
              </a:solidFill>
              <a:latin typeface="Calibri" panose="020F0502020204030204" pitchFamily="34" charset="0"/>
              <a:cs typeface="Calibri" panose="020F0502020204030204" pitchFamily="34" charset="0"/>
            </a:endParaRPr>
          </a:p>
          <a:p>
            <a:pPr marL="0" lvl="0" indent="0">
              <a:buClr>
                <a:schemeClr val="dk1"/>
              </a:buClr>
              <a:buSzPts val="1100"/>
              <a:buNone/>
            </a:pPr>
            <a:r>
              <a:rPr lang="en-GB">
                <a:solidFill>
                  <a:schemeClr val="tx1"/>
                </a:solidFill>
                <a:latin typeface="Calibri" panose="020F0502020204030204" pitchFamily="34" charset="0"/>
                <a:cs typeface="Calibri" panose="020F0502020204030204" pitchFamily="34" charset="0"/>
              </a:rPr>
              <a:t>2.1 How to develop a social media strategy</a:t>
            </a:r>
          </a:p>
          <a:p>
            <a:pPr marL="0" lvl="0" indent="0">
              <a:buClr>
                <a:schemeClr val="dk1"/>
              </a:buClr>
              <a:buSzPts val="1100"/>
              <a:buNone/>
            </a:pPr>
            <a:endParaRPr lang="en-GB">
              <a:solidFill>
                <a:schemeClr val="tx1"/>
              </a:solidFill>
              <a:latin typeface="Calibri" panose="020F0502020204030204" pitchFamily="34" charset="0"/>
              <a:cs typeface="Calibri" panose="020F0502020204030204" pitchFamily="34" charset="0"/>
            </a:endParaRPr>
          </a:p>
          <a:p>
            <a:pPr marL="0" lvl="0" indent="0">
              <a:buClr>
                <a:schemeClr val="dk1"/>
              </a:buClr>
              <a:buSzPts val="1100"/>
              <a:buNone/>
            </a:pPr>
            <a:r>
              <a:rPr lang="en-GB">
                <a:solidFill>
                  <a:schemeClr val="tx1"/>
                </a:solidFill>
                <a:latin typeface="Calibri" panose="020F0502020204030204" pitchFamily="34" charset="0"/>
                <a:cs typeface="Calibri" panose="020F0502020204030204" pitchFamily="34" charset="0"/>
              </a:rPr>
              <a:t>2.2 Choosing the best format</a:t>
            </a:r>
          </a:p>
          <a:p>
            <a:pPr marL="0" lvl="0" indent="0">
              <a:buClr>
                <a:schemeClr val="dk1"/>
              </a:buClr>
              <a:buSzPts val="1100"/>
              <a:buNone/>
            </a:pPr>
            <a:endParaRPr lang="en-GB">
              <a:solidFill>
                <a:schemeClr val="tx1"/>
              </a:solidFill>
              <a:latin typeface="Calibri" panose="020F0502020204030204" pitchFamily="34" charset="0"/>
              <a:cs typeface="Calibri" panose="020F0502020204030204" pitchFamily="34" charset="0"/>
            </a:endParaRPr>
          </a:p>
          <a:p>
            <a:pPr marL="0" lvl="0" indent="0">
              <a:buClr>
                <a:schemeClr val="dk1"/>
              </a:buClr>
              <a:buSzPts val="1100"/>
              <a:buNone/>
            </a:pPr>
            <a:r>
              <a:rPr lang="en-GB">
                <a:solidFill>
                  <a:schemeClr val="tx1"/>
                </a:solidFill>
                <a:latin typeface="Calibri" panose="020F0502020204030204" pitchFamily="34" charset="0"/>
                <a:cs typeface="Calibri" panose="020F0502020204030204" pitchFamily="34" charset="0"/>
              </a:rPr>
              <a:t>2.3 Choosing the best channels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83863"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1.3.</a:t>
            </a:r>
            <a:r>
              <a:rPr lang="en-GB" sz="1400">
                <a:solidFill>
                  <a:schemeClr val="tx1"/>
                </a:solidFill>
                <a:latin typeface="Calibri" panose="020F0502020204030204" pitchFamily="34" charset="0"/>
                <a:cs typeface="Calibri" panose="020F0502020204030204" pitchFamily="34" charset="0"/>
              </a:rPr>
              <a:t> Social media.</a:t>
            </a:r>
            <a:endParaRPr sz="1600"/>
          </a:p>
          <a:p>
            <a:pPr marL="0" lvl="0" indent="0" algn="l" rtl="0">
              <a:spcBef>
                <a:spcPts val="600"/>
              </a:spcBef>
              <a:spcAft>
                <a:spcPts val="0"/>
              </a:spcAft>
              <a:buNone/>
            </a:pPr>
            <a:endParaRPr sz="1200"/>
          </a:p>
        </p:txBody>
      </p:sp>
      <p:sp>
        <p:nvSpPr>
          <p:cNvPr id="3" name="Rectángulo 2"/>
          <p:cNvSpPr/>
          <p:nvPr/>
        </p:nvSpPr>
        <p:spPr>
          <a:xfrm>
            <a:off x="223442" y="1347795"/>
            <a:ext cx="5791970" cy="523220"/>
          </a:xfrm>
          <a:prstGeom prst="rect">
            <a:avLst/>
          </a:prstGeom>
        </p:spPr>
        <p:txBody>
          <a:bodyPr wrap="none">
            <a:spAutoFit/>
          </a:bodyPr>
          <a:lstStyle/>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Professional design for social networks:</a:t>
            </a:r>
            <a:r>
              <a:rPr lang="en-GB"/>
              <a:t> </a:t>
            </a:r>
            <a:r>
              <a:rPr lang="es-ES" b="1">
                <a:solidFill>
                  <a:schemeClr val="tx1"/>
                </a:solidFill>
                <a:latin typeface="Calibri" panose="020F0502020204030204" pitchFamily="34" charset="0"/>
                <a:cs typeface="Calibri" panose="020F0502020204030204" pitchFamily="34" charset="0"/>
              </a:rPr>
              <a:t>Canva</a:t>
            </a:r>
            <a:r>
              <a:rPr lang="es-ES">
                <a:solidFill>
                  <a:schemeClr val="tx1"/>
                </a:solidFill>
                <a:latin typeface="Calibri" panose="020F0502020204030204" pitchFamily="34" charset="0"/>
                <a:cs typeface="Calibri" panose="020F0502020204030204" pitchFamily="34" charset="0"/>
              </a:rPr>
              <a:t>. </a:t>
            </a:r>
            <a:r>
              <a:rPr lang="es-ES">
                <a:solidFill>
                  <a:schemeClr val="tx1"/>
                </a:solidFill>
                <a:latin typeface="Calibri" panose="020F0502020204030204" pitchFamily="34" charset="0"/>
                <a:cs typeface="Calibri" panose="020F0502020204030204" pitchFamily="34" charset="0"/>
                <a:hlinkClick r:id="rId3"/>
              </a:rPr>
              <a:t>https://www.canva.com/</a:t>
            </a:r>
            <a:endParaRPr lang="es-ES">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a:p>
        </p:txBody>
      </p:sp>
      <p:sp>
        <p:nvSpPr>
          <p:cNvPr id="8" name="Rectángulo 7"/>
          <p:cNvSpPr/>
          <p:nvPr/>
        </p:nvSpPr>
        <p:spPr>
          <a:xfrm>
            <a:off x="223441" y="1654646"/>
            <a:ext cx="7229263" cy="954107"/>
          </a:xfrm>
          <a:prstGeom prst="rect">
            <a:avLst/>
          </a:prstGeom>
        </p:spPr>
        <p:txBody>
          <a:bodyPr wrap="square">
            <a:spAutoFit/>
          </a:bodyPr>
          <a:lstStyle/>
          <a:p>
            <a:r>
              <a:rPr lang="en-GB">
                <a:solidFill>
                  <a:schemeClr val="tx1"/>
                </a:solidFill>
                <a:latin typeface="Calibri" panose="020F0502020204030204" pitchFamily="34" charset="0"/>
                <a:cs typeface="Calibri" panose="020F0502020204030204" pitchFamily="34" charset="0"/>
              </a:rPr>
              <a:t>This is the best known and most used tool to create</a:t>
            </a:r>
            <a:r>
              <a:rPr lang="en-GB">
                <a:solidFill>
                  <a:srgbClr val="FF0000"/>
                </a:solidFill>
                <a:latin typeface="Calibri" panose="020F0502020204030204" pitchFamily="34" charset="0"/>
                <a:cs typeface="Calibri" panose="020F0502020204030204" pitchFamily="34" charset="0"/>
              </a:rPr>
              <a:t> </a:t>
            </a:r>
            <a:r>
              <a:rPr lang="en-GB" smtClean="0">
                <a:latin typeface="Calibri" panose="020F0502020204030204" pitchFamily="34" charset="0"/>
                <a:cs typeface="Calibri" panose="020F0502020204030204" pitchFamily="34" charset="0"/>
              </a:rPr>
              <a:t>designs </a:t>
            </a:r>
            <a:r>
              <a:rPr lang="en-GB" dirty="0">
                <a:latin typeface="Calibri" panose="020F0502020204030204" pitchFamily="34" charset="0"/>
                <a:cs typeface="Calibri" panose="020F0502020204030204" pitchFamily="34" charset="0"/>
              </a:rPr>
              <a:t>for social networks in a very intuitive </a:t>
            </a:r>
            <a:r>
              <a:rPr lang="en-GB">
                <a:latin typeface="Calibri" panose="020F0502020204030204" pitchFamily="34" charset="0"/>
                <a:cs typeface="Calibri" panose="020F0502020204030204" pitchFamily="34" charset="0"/>
              </a:rPr>
              <a:t>way</a:t>
            </a:r>
            <a:r>
              <a:rPr lang="en-GB" smtClean="0">
                <a:latin typeface="Calibri" panose="020F0502020204030204" pitchFamily="34" charset="0"/>
                <a:cs typeface="Calibri" panose="020F0502020204030204" pitchFamily="34" charset="0"/>
              </a:rPr>
              <a:t>.</a:t>
            </a:r>
            <a:endParaRPr lang="en-GB" dirty="0">
              <a:solidFill>
                <a:srgbClr val="FF0000"/>
              </a:solidFill>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It has a very easy-to-use interface and offers a wide variety of resources such as images, templates, typographies, stickers, etc.</a:t>
            </a:r>
          </a:p>
        </p:txBody>
      </p:sp>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38072" y="2398027"/>
            <a:ext cx="4349625" cy="2256304"/>
          </a:xfrm>
          <a:prstGeom prst="rect">
            <a:avLst/>
          </a:prstGeom>
        </p:spPr>
      </p:pic>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1010190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564" y="1609405"/>
            <a:ext cx="1476512" cy="2971032"/>
          </a:xfrm>
          <a:prstGeom prst="rect">
            <a:avLst/>
          </a:prstGeom>
        </p:spPr>
      </p:pic>
      <p:sp>
        <p:nvSpPr>
          <p:cNvPr id="102" name="Google Shape;102;p12"/>
          <p:cNvSpPr txBox="1">
            <a:spLocks noGrp="1"/>
          </p:cNvSpPr>
          <p:nvPr>
            <p:ph type="body" idx="4294967295"/>
          </p:nvPr>
        </p:nvSpPr>
        <p:spPr>
          <a:xfrm>
            <a:off x="-48129" y="907526"/>
            <a:ext cx="4083863"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1.3.</a:t>
            </a:r>
            <a:r>
              <a:rPr lang="en-GB" sz="1400">
                <a:solidFill>
                  <a:schemeClr val="tx1"/>
                </a:solidFill>
                <a:latin typeface="Calibri" panose="020F0502020204030204" pitchFamily="34" charset="0"/>
                <a:cs typeface="Calibri" panose="020F0502020204030204" pitchFamily="34" charset="0"/>
              </a:rPr>
              <a:t> Social media.</a:t>
            </a:r>
            <a:endParaRPr sz="1600"/>
          </a:p>
          <a:p>
            <a:pPr marL="0" lvl="0" indent="0" algn="l" rtl="0">
              <a:spcBef>
                <a:spcPts val="600"/>
              </a:spcBef>
              <a:spcAft>
                <a:spcPts val="0"/>
              </a:spcAft>
              <a:buNone/>
            </a:pPr>
            <a:endParaRPr sz="1200"/>
          </a:p>
        </p:txBody>
      </p:sp>
      <p:sp>
        <p:nvSpPr>
          <p:cNvPr id="3" name="Rectángulo 2"/>
          <p:cNvSpPr/>
          <p:nvPr/>
        </p:nvSpPr>
        <p:spPr>
          <a:xfrm>
            <a:off x="223442" y="1347795"/>
            <a:ext cx="7776488" cy="523220"/>
          </a:xfrm>
          <a:prstGeom prst="rect">
            <a:avLst/>
          </a:prstGeom>
        </p:spPr>
        <p:txBody>
          <a:bodyPr wrap="none">
            <a:spAutoFit/>
          </a:bodyPr>
          <a:lstStyle/>
          <a:p>
            <a:r>
              <a:rPr lang="en-GB">
                <a:solidFill>
                  <a:schemeClr val="tx1"/>
                </a:solidFill>
                <a:latin typeface="Calibri" panose="020F0502020204030204" pitchFamily="34" charset="0"/>
                <a:cs typeface="Calibri" panose="020F0502020204030204" pitchFamily="34" charset="0"/>
              </a:rPr>
              <a:t>Working with free templates you can create a professional Facebook or Instagram post in 3 easy steps.</a:t>
            </a:r>
            <a:endParaRPr lang="es-ES">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a:p>
        </p:txBody>
      </p:sp>
      <p:sp>
        <p:nvSpPr>
          <p:cNvPr id="4" name="Rectángulo 3"/>
          <p:cNvSpPr/>
          <p:nvPr/>
        </p:nvSpPr>
        <p:spPr>
          <a:xfrm>
            <a:off x="5788908" y="2791389"/>
            <a:ext cx="3277719" cy="523220"/>
          </a:xfrm>
          <a:prstGeom prst="rect">
            <a:avLst/>
          </a:prstGeom>
        </p:spPr>
        <p:txBody>
          <a:bodyPr wrap="square">
            <a:spAutoFit/>
          </a:bodyPr>
          <a:lstStyle/>
          <a:p>
            <a:r>
              <a:rPr lang="en-GB">
                <a:latin typeface="Calibri" panose="020F0502020204030204" pitchFamily="34" charset="0"/>
                <a:cs typeface="Calibri" panose="020F0502020204030204" pitchFamily="34" charset="0"/>
              </a:rPr>
              <a:t>1. Select a template related to the topic of your post.</a:t>
            </a:r>
          </a:p>
        </p:txBody>
      </p:sp>
      <p:sp>
        <p:nvSpPr>
          <p:cNvPr id="2" name="Rectángulo redondeado 1"/>
          <p:cNvSpPr/>
          <p:nvPr/>
        </p:nvSpPr>
        <p:spPr>
          <a:xfrm>
            <a:off x="110001" y="1630930"/>
            <a:ext cx="250946" cy="214095"/>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ángulo redondeado 4"/>
          <p:cNvSpPr/>
          <p:nvPr/>
        </p:nvSpPr>
        <p:spPr>
          <a:xfrm>
            <a:off x="419386" y="3135086"/>
            <a:ext cx="584391" cy="495013"/>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echa derecha 6"/>
          <p:cNvSpPr/>
          <p:nvPr/>
        </p:nvSpPr>
        <p:spPr>
          <a:xfrm>
            <a:off x="1141281" y="3314609"/>
            <a:ext cx="1588168" cy="219238"/>
          </a:xfrm>
          <a:prstGeom prst="rightArrow">
            <a:avLst/>
          </a:prstGeom>
          <a:solidFill>
            <a:srgbClr val="BBE863"/>
          </a:solidFill>
          <a:ln>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echa doblada 7"/>
          <p:cNvSpPr/>
          <p:nvPr/>
        </p:nvSpPr>
        <p:spPr>
          <a:xfrm rot="5400000">
            <a:off x="16736" y="2134293"/>
            <a:ext cx="1320940" cy="515640"/>
          </a:xfrm>
          <a:prstGeom prst="bentArrow">
            <a:avLst/>
          </a:prstGeom>
          <a:solidFill>
            <a:srgbClr val="BBE863"/>
          </a:solidFill>
          <a:ln>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37202" y="1939246"/>
            <a:ext cx="2843952" cy="2391680"/>
          </a:xfrm>
          <a:prstGeom prst="rect">
            <a:avLst/>
          </a:prstGeom>
        </p:spPr>
      </p:pic>
      <p:sp>
        <p:nvSpPr>
          <p:cNvPr id="12"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1174480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83863"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1.3.</a:t>
            </a:r>
            <a:r>
              <a:rPr lang="en-GB" sz="1400">
                <a:solidFill>
                  <a:schemeClr val="tx1"/>
                </a:solidFill>
                <a:latin typeface="Calibri" panose="020F0502020204030204" pitchFamily="34" charset="0"/>
                <a:cs typeface="Calibri" panose="020F0502020204030204" pitchFamily="34" charset="0"/>
              </a:rPr>
              <a:t> Social media.</a:t>
            </a:r>
            <a:endParaRPr sz="1600"/>
          </a:p>
          <a:p>
            <a:pPr marL="0" lvl="0" indent="0" algn="l" rtl="0">
              <a:spcBef>
                <a:spcPts val="600"/>
              </a:spcBef>
              <a:spcAft>
                <a:spcPts val="0"/>
              </a:spcAft>
              <a:buNone/>
            </a:pPr>
            <a:endParaRPr sz="1200"/>
          </a:p>
        </p:txBody>
      </p:sp>
      <p:sp>
        <p:nvSpPr>
          <p:cNvPr id="5" name="Rectángulo 4"/>
          <p:cNvSpPr/>
          <p:nvPr/>
        </p:nvSpPr>
        <p:spPr>
          <a:xfrm>
            <a:off x="3774478" y="3204370"/>
            <a:ext cx="4283242" cy="523220"/>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2. Edit the content (images</a:t>
            </a:r>
            <a:r>
              <a:rPr lang="en-GB">
                <a:latin typeface="Calibri" panose="020F0502020204030204" pitchFamily="34" charset="0"/>
                <a:cs typeface="Calibri" panose="020F0502020204030204" pitchFamily="34" charset="0"/>
              </a:rPr>
              <a:t>, </a:t>
            </a:r>
            <a:r>
              <a:rPr lang="en-GB" smtClean="0">
                <a:latin typeface="Calibri" panose="020F0502020204030204" pitchFamily="34" charset="0"/>
                <a:cs typeface="Calibri" panose="020F0502020204030204" pitchFamily="34" charset="0"/>
              </a:rPr>
              <a:t>colors, </a:t>
            </a:r>
            <a:r>
              <a:rPr lang="en-GB" dirty="0">
                <a:latin typeface="Calibri" panose="020F0502020204030204" pitchFamily="34" charset="0"/>
                <a:cs typeface="Calibri" panose="020F0502020204030204" pitchFamily="34" charset="0"/>
              </a:rPr>
              <a:t>and text) by just clicking on the elements.</a:t>
            </a:r>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22" y="1526292"/>
            <a:ext cx="3637150" cy="3056961"/>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9212" y="1306727"/>
            <a:ext cx="4942204" cy="439129"/>
          </a:xfrm>
          <a:prstGeom prst="rect">
            <a:avLst/>
          </a:prstGeom>
        </p:spPr>
      </p:pic>
      <p:sp>
        <p:nvSpPr>
          <p:cNvPr id="9" name="Rectángulo redondeado 8"/>
          <p:cNvSpPr/>
          <p:nvPr/>
        </p:nvSpPr>
        <p:spPr>
          <a:xfrm>
            <a:off x="1196283" y="1757089"/>
            <a:ext cx="1381912" cy="463597"/>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ángulo redondeado 9"/>
          <p:cNvSpPr/>
          <p:nvPr/>
        </p:nvSpPr>
        <p:spPr>
          <a:xfrm>
            <a:off x="1155032" y="4118238"/>
            <a:ext cx="1505666" cy="323133"/>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p:cNvCxnSpPr/>
          <p:nvPr/>
        </p:nvCxnSpPr>
        <p:spPr>
          <a:xfrm flipH="1" flipV="1">
            <a:off x="2695074" y="2220686"/>
            <a:ext cx="1079404" cy="1100104"/>
          </a:xfrm>
          <a:prstGeom prst="straightConnector1">
            <a:avLst/>
          </a:prstGeom>
          <a:ln>
            <a:solidFill>
              <a:srgbClr val="2ABBAD"/>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H="1">
            <a:off x="2732542" y="3609974"/>
            <a:ext cx="1004468" cy="611465"/>
          </a:xfrm>
          <a:prstGeom prst="straightConnector1">
            <a:avLst/>
          </a:prstGeom>
          <a:ln>
            <a:solidFill>
              <a:srgbClr val="2ABBAD"/>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7253816" y="2278364"/>
            <a:ext cx="1537600" cy="307777"/>
          </a:xfrm>
          <a:prstGeom prst="rect">
            <a:avLst/>
          </a:prstGeom>
        </p:spPr>
        <p:txBody>
          <a:bodyPr wrap="none">
            <a:spAutoFit/>
          </a:bodyPr>
          <a:lstStyle/>
          <a:p>
            <a:r>
              <a:rPr lang="en-GB">
                <a:latin typeface="Calibri" panose="020F0502020204030204" pitchFamily="34" charset="0"/>
                <a:cs typeface="Calibri" panose="020F0502020204030204" pitchFamily="34" charset="0"/>
              </a:rPr>
              <a:t>3. Publish the post</a:t>
            </a:r>
          </a:p>
        </p:txBody>
      </p:sp>
      <p:sp>
        <p:nvSpPr>
          <p:cNvPr id="17" name="Flecha derecha 16"/>
          <p:cNvSpPr/>
          <p:nvPr/>
        </p:nvSpPr>
        <p:spPr>
          <a:xfrm rot="16200000">
            <a:off x="7583332" y="1988887"/>
            <a:ext cx="330009" cy="231799"/>
          </a:xfrm>
          <a:prstGeom prst="rightArrow">
            <a:avLst>
              <a:gd name="adj1" fmla="val 50000"/>
              <a:gd name="adj2" fmla="val 73728"/>
            </a:avLst>
          </a:prstGeom>
          <a:noFill/>
          <a:ln>
            <a:solidFill>
              <a:srgbClr val="2AB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2787666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83863"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2.1</a:t>
            </a:r>
            <a:r>
              <a:rPr lang="en-GB" sz="1400">
                <a:solidFill>
                  <a:schemeClr val="tx1"/>
                </a:solidFill>
                <a:latin typeface="Calibri" panose="020F0502020204030204" pitchFamily="34" charset="0"/>
                <a:cs typeface="Calibri" panose="020F0502020204030204" pitchFamily="34" charset="0"/>
              </a:rPr>
              <a:t> How to develop a media strategy</a:t>
            </a:r>
            <a:endParaRPr sz="1600"/>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lvl="0" algn="ctr"/>
            <a:r>
              <a:rPr lang="en" sz="2200"/>
              <a:t>Unit 2. </a:t>
            </a:r>
            <a:r>
              <a:rPr lang="en-GB" b="0">
                <a:solidFill>
                  <a:schemeClr val="tx1"/>
                </a:solidFill>
                <a:latin typeface="Calibri" panose="020F0502020204030204" pitchFamily="34" charset="0"/>
                <a:cs typeface="Calibri" panose="020F0502020204030204" pitchFamily="34" charset="0"/>
              </a:rPr>
              <a:t>Social media strategy</a:t>
            </a:r>
            <a:endParaRPr sz="2200" b="0">
              <a:solidFill>
                <a:schemeClr val="tx1"/>
              </a:solidFill>
            </a:endParaRPr>
          </a:p>
        </p:txBody>
      </p:sp>
      <p:sp>
        <p:nvSpPr>
          <p:cNvPr id="3" name="Rectángulo 2"/>
          <p:cNvSpPr/>
          <p:nvPr/>
        </p:nvSpPr>
        <p:spPr>
          <a:xfrm>
            <a:off x="195941" y="1473586"/>
            <a:ext cx="7043632" cy="2246769"/>
          </a:xfrm>
          <a:prstGeom prst="rect">
            <a:avLst/>
          </a:prstGeom>
        </p:spPr>
        <p:txBody>
          <a:bodyPr wrap="square">
            <a:spAutoFit/>
          </a:bodyPr>
          <a:lstStyle/>
          <a:p>
            <a:pPr marL="285750" indent="-285750">
              <a:buFont typeface="Arial" panose="020B0604020202020204" pitchFamily="34" charset="0"/>
              <a:buChar char="•"/>
            </a:pPr>
            <a:r>
              <a:rPr lang="en-GB" b="1" dirty="0">
                <a:latin typeface="Calibri" panose="020F0502020204030204" pitchFamily="34" charset="0"/>
                <a:cs typeface="Calibri" panose="020F0502020204030204" pitchFamily="34" charset="0"/>
              </a:rPr>
              <a:t>Identify your goals. </a:t>
            </a:r>
            <a:r>
              <a:rPr lang="en-GB" dirty="0">
                <a:latin typeface="Calibri" panose="020F0502020204030204" pitchFamily="34" charset="0"/>
                <a:cs typeface="Calibri" panose="020F0502020204030204" pitchFamily="34" charset="0"/>
              </a:rPr>
              <a:t>Don´t forget to set measurable goals.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latin typeface="Calibri" panose="020F0502020204030204" pitchFamily="34" charset="0"/>
                <a:cs typeface="Calibri" panose="020F0502020204030204" pitchFamily="34" charset="0"/>
              </a:rPr>
              <a:t>Research and identify your target audience</a:t>
            </a:r>
            <a:r>
              <a:rPr lang="en-GB" dirty="0">
                <a:latin typeface="Calibri" panose="020F0502020204030204" pitchFamily="34" charset="0"/>
                <a:cs typeface="Calibri" panose="020F0502020204030204" pitchFamily="34" charset="0"/>
              </a:rPr>
              <a:t>. Learn everything you can about them.</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latin typeface="Calibri" panose="020F0502020204030204" pitchFamily="34" charset="0"/>
                <a:cs typeface="Calibri" panose="020F0502020204030204" pitchFamily="34" charset="0"/>
              </a:rPr>
              <a:t>Learn about your </a:t>
            </a:r>
            <a:r>
              <a:rPr lang="en-GB" b="1">
                <a:latin typeface="Calibri" panose="020F0502020204030204" pitchFamily="34" charset="0"/>
                <a:cs typeface="Calibri" panose="020F0502020204030204" pitchFamily="34" charset="0"/>
              </a:rPr>
              <a:t>competence </a:t>
            </a:r>
            <a:r>
              <a:rPr lang="en-GB" b="1" smtClean="0">
                <a:latin typeface="Calibri" panose="020F0502020204030204" pitchFamily="34" charset="0"/>
                <a:cs typeface="Calibri" panose="020F0502020204030204" pitchFamily="34" charset="0"/>
              </a:rPr>
              <a:t>strategy</a:t>
            </a:r>
            <a:r>
              <a:rPr lang="en-GB" smtClean="0">
                <a:latin typeface="Calibri" panose="020F0502020204030204" pitchFamily="34" charset="0"/>
                <a:cs typeface="Calibri" panose="020F0502020204030204" pitchFamily="34" charset="0"/>
              </a:rPr>
              <a:t>.</a:t>
            </a:r>
            <a:r>
              <a:rPr lang="en-GB">
                <a:latin typeface="Calibri" panose="020F0502020204030204" pitchFamily="34" charset="0"/>
                <a:cs typeface="Calibri" panose="020F0502020204030204" pitchFamily="34" charset="0"/>
              </a:rPr>
              <a:t> </a:t>
            </a:r>
            <a:r>
              <a:rPr lang="en-GB" smtClean="0">
                <a:latin typeface="Calibri" panose="020F0502020204030204" pitchFamily="34" charset="0"/>
                <a:cs typeface="Calibri" panose="020F0502020204030204" pitchFamily="34" charset="0"/>
              </a:rPr>
              <a:t>Imitate </a:t>
            </a:r>
            <a:r>
              <a:rPr lang="en-GB" dirty="0">
                <a:latin typeface="Calibri" panose="020F0502020204030204" pitchFamily="34" charset="0"/>
                <a:cs typeface="Calibri" panose="020F0502020204030204" pitchFamily="34" charset="0"/>
              </a:rPr>
              <a:t>what </a:t>
            </a:r>
            <a:r>
              <a:rPr lang="en-GB">
                <a:latin typeface="Calibri" panose="020F0502020204030204" pitchFamily="34" charset="0"/>
                <a:cs typeface="Calibri" panose="020F0502020204030204" pitchFamily="34" charset="0"/>
              </a:rPr>
              <a:t>works</a:t>
            </a:r>
            <a:r>
              <a:rPr lang="en-GB" smtClean="0">
                <a:latin typeface="Calibri" panose="020F0502020204030204" pitchFamily="34" charset="0"/>
                <a:cs typeface="Calibri" panose="020F0502020204030204" pitchFamily="34" charset="0"/>
              </a:rPr>
              <a:t>.</a:t>
            </a:r>
            <a:endParaRPr lang="en-GB" dirty="0">
              <a:solidFill>
                <a:srgbClr val="FF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latin typeface="Calibri" panose="020F0502020204030204" pitchFamily="34" charset="0"/>
                <a:cs typeface="Calibri" panose="020F0502020204030204" pitchFamily="34" charset="0"/>
              </a:rPr>
              <a:t>Create a social media calendar</a:t>
            </a:r>
          </a:p>
          <a:p>
            <a:pPr marL="285750" indent="-285750">
              <a:buFont typeface="Arial" panose="020B0604020202020204" pitchFamily="34" charset="0"/>
              <a:buChar char="•"/>
            </a:pPr>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latin typeface="Calibri" panose="020F0502020204030204" pitchFamily="34" charset="0"/>
                <a:cs typeface="Calibri" panose="020F0502020204030204" pitchFamily="34" charset="0"/>
              </a:rPr>
              <a:t>Be creative</a:t>
            </a:r>
            <a:r>
              <a:rPr lang="en-GB" dirty="0">
                <a:latin typeface="Calibri" panose="020F0502020204030204" pitchFamily="34" charset="0"/>
                <a:cs typeface="Calibri" panose="020F0502020204030204" pitchFamily="34" charset="0"/>
              </a:rPr>
              <a:t>, as you know, you can use </a:t>
            </a:r>
            <a:r>
              <a:rPr lang="en-GB">
                <a:latin typeface="Calibri" panose="020F0502020204030204" pitchFamily="34" charset="0"/>
                <a:cs typeface="Calibri" panose="020F0502020204030204" pitchFamily="34" charset="0"/>
              </a:rPr>
              <a:t>free </a:t>
            </a:r>
            <a:r>
              <a:rPr lang="en-GB" smtClean="0">
                <a:latin typeface="Calibri" panose="020F0502020204030204" pitchFamily="34" charset="0"/>
                <a:cs typeface="Calibri" panose="020F0502020204030204" pitchFamily="34" charset="0"/>
              </a:rPr>
              <a:t>and </a:t>
            </a:r>
            <a:r>
              <a:rPr lang="en-GB" smtClean="0">
                <a:solidFill>
                  <a:schemeClr val="tx1"/>
                </a:solidFill>
                <a:latin typeface="Calibri" panose="020F0502020204030204" pitchFamily="34" charset="0"/>
                <a:cs typeface="Calibri" panose="020F0502020204030204" pitchFamily="34" charset="0"/>
              </a:rPr>
              <a:t>user friendly </a:t>
            </a:r>
            <a:r>
              <a:rPr lang="en-GB" dirty="0">
                <a:latin typeface="Calibri" panose="020F0502020204030204" pitchFamily="34" charset="0"/>
                <a:cs typeface="Calibri" panose="020F0502020204030204" pitchFamily="34" charset="0"/>
              </a:rPr>
              <a:t>tools to improve your publications.</a:t>
            </a: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5989" y="3152802"/>
            <a:ext cx="1518011" cy="1045517"/>
          </a:xfrm>
          <a:prstGeom prst="rect">
            <a:avLst/>
          </a:prstGeom>
        </p:spPr>
      </p:pic>
    </p:spTree>
    <p:extLst>
      <p:ext uri="{BB962C8B-B14F-4D97-AF65-F5344CB8AC3E}">
        <p14:creationId xmlns:p14="http://schemas.microsoft.com/office/powerpoint/2010/main" val="3147092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83863"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2.2</a:t>
            </a:r>
            <a:r>
              <a:rPr lang="en-GB" sz="1400">
                <a:solidFill>
                  <a:schemeClr val="tx1"/>
                </a:solidFill>
                <a:latin typeface="Calibri" panose="020F0502020204030204" pitchFamily="34" charset="0"/>
                <a:cs typeface="Calibri" panose="020F0502020204030204" pitchFamily="34" charset="0"/>
              </a:rPr>
              <a:t> Choosing the best format.</a:t>
            </a:r>
            <a:endParaRPr sz="1600"/>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lvl="0" algn="ctr"/>
            <a:r>
              <a:rPr lang="en" sz="2200"/>
              <a:t>Unit 2. </a:t>
            </a:r>
            <a:r>
              <a:rPr lang="en-GB" b="0">
                <a:solidFill>
                  <a:schemeClr val="tx1"/>
                </a:solidFill>
                <a:latin typeface="Calibri" panose="020F0502020204030204" pitchFamily="34" charset="0"/>
                <a:cs typeface="Calibri" panose="020F0502020204030204" pitchFamily="34" charset="0"/>
              </a:rPr>
              <a:t>Social media strategy</a:t>
            </a:r>
            <a:endParaRPr sz="2200" b="0">
              <a:solidFill>
                <a:schemeClr val="tx1"/>
              </a:solidFill>
            </a:endParaRPr>
          </a:p>
        </p:txBody>
      </p:sp>
      <p:sp>
        <p:nvSpPr>
          <p:cNvPr id="3" name="Rectángulo 2"/>
          <p:cNvSpPr/>
          <p:nvPr/>
        </p:nvSpPr>
        <p:spPr>
          <a:xfrm>
            <a:off x="209691" y="1443772"/>
            <a:ext cx="8411793" cy="1815882"/>
          </a:xfrm>
          <a:prstGeom prst="rect">
            <a:avLst/>
          </a:prstGeom>
        </p:spPr>
        <p:txBody>
          <a:bodyPr wrap="square">
            <a:spAutoFit/>
          </a:bodyPr>
          <a:lstStyle/>
          <a:p>
            <a:pPr marL="285750" indent="-285750">
              <a:buFont typeface="Arial" panose="020B0604020202020204" pitchFamily="34" charset="0"/>
              <a:buChar char="•"/>
            </a:pPr>
            <a:r>
              <a:rPr lang="en-GB" b="1" dirty="0">
                <a:latin typeface="Calibri" panose="020F0502020204030204" pitchFamily="34" charset="0"/>
                <a:cs typeface="Calibri" panose="020F0502020204030204" pitchFamily="34" charset="0"/>
              </a:rPr>
              <a:t>Blog posts: </a:t>
            </a:r>
            <a:r>
              <a:rPr lang="en-GB" dirty="0">
                <a:latin typeface="Calibri" panose="020F0502020204030204" pitchFamily="34" charset="0"/>
                <a:cs typeface="Calibri" panose="020F0502020204030204" pitchFamily="34" charset="0"/>
              </a:rPr>
              <a:t>These publications showcase your company's knowledge and expertise, which can help you increase your credibility and reputation. Blog posts are easy to produce and effective at boosting SEO. </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latin typeface="Calibri" panose="020F0502020204030204" pitchFamily="34" charset="0"/>
                <a:cs typeface="Calibri" panose="020F0502020204030204" pitchFamily="34" charset="0"/>
              </a:rPr>
              <a:t>Social media posts: </a:t>
            </a:r>
            <a:r>
              <a:rPr lang="en-GB" dirty="0">
                <a:latin typeface="Calibri" panose="020F0502020204030204" pitchFamily="34" charset="0"/>
                <a:cs typeface="Calibri" panose="020F0502020204030204" pitchFamily="34" charset="0"/>
              </a:rPr>
              <a:t>The fastest and straightforward way to reach out to your followers. Excellent content can go viral and attract new followers and customers.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latin typeface="Calibri" panose="020F0502020204030204" pitchFamily="34" charset="0"/>
                <a:cs typeface="Calibri" panose="020F0502020204030204" pitchFamily="34" charset="0"/>
              </a:rPr>
              <a:t>Video: </a:t>
            </a:r>
            <a:r>
              <a:rPr lang="en-GB" dirty="0">
                <a:latin typeface="Calibri" panose="020F0502020204030204" pitchFamily="34" charset="0"/>
                <a:cs typeface="Calibri" panose="020F0502020204030204" pitchFamily="34" charset="0"/>
              </a:rPr>
              <a:t>Thanks to smartphones, shooting videos has never been easier. Facebook's algorithm prioritises them, and they can be a fun way to showcase your products.</a:t>
            </a:r>
          </a:p>
        </p:txBody>
      </p:sp>
    </p:spTree>
    <p:extLst>
      <p:ext uri="{BB962C8B-B14F-4D97-AF65-F5344CB8AC3E}">
        <p14:creationId xmlns:p14="http://schemas.microsoft.com/office/powerpoint/2010/main" val="45451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83863"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2.2</a:t>
            </a:r>
            <a:r>
              <a:rPr lang="en-GB" sz="1400">
                <a:solidFill>
                  <a:schemeClr val="tx1"/>
                </a:solidFill>
                <a:latin typeface="Calibri" panose="020F0502020204030204" pitchFamily="34" charset="0"/>
                <a:cs typeface="Calibri" panose="020F0502020204030204" pitchFamily="34" charset="0"/>
              </a:rPr>
              <a:t> Choosing the best format.</a:t>
            </a:r>
            <a:endParaRPr sz="1600"/>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lvl="0" algn="ctr"/>
            <a:r>
              <a:rPr lang="en" sz="2200"/>
              <a:t>Unit 2. </a:t>
            </a:r>
            <a:r>
              <a:rPr lang="en-GB" b="0">
                <a:solidFill>
                  <a:schemeClr val="tx1"/>
                </a:solidFill>
                <a:latin typeface="Calibri" panose="020F0502020204030204" pitchFamily="34" charset="0"/>
                <a:cs typeface="Calibri" panose="020F0502020204030204" pitchFamily="34" charset="0"/>
              </a:rPr>
              <a:t>Social media strategy</a:t>
            </a:r>
            <a:endParaRPr sz="2200" b="0">
              <a:solidFill>
                <a:schemeClr val="tx1"/>
              </a:solidFill>
            </a:endParaRPr>
          </a:p>
        </p:txBody>
      </p:sp>
      <p:sp>
        <p:nvSpPr>
          <p:cNvPr id="3" name="Rectángulo 2"/>
          <p:cNvSpPr/>
          <p:nvPr/>
        </p:nvSpPr>
        <p:spPr>
          <a:xfrm>
            <a:off x="216567" y="1457527"/>
            <a:ext cx="8411793" cy="1815882"/>
          </a:xfrm>
          <a:prstGeom prst="rect">
            <a:avLst/>
          </a:prstGeom>
        </p:spPr>
        <p:txBody>
          <a:bodyPr wrap="square">
            <a:spAutoFit/>
          </a:bodyPr>
          <a:lstStyle/>
          <a:p>
            <a:pPr marL="285750" indent="-285750">
              <a:buFont typeface="Arial" panose="020B0604020202020204" pitchFamily="34" charset="0"/>
              <a:buChar char="•"/>
            </a:pPr>
            <a:r>
              <a:rPr lang="en-GB" b="1" dirty="0">
                <a:latin typeface="Calibri" panose="020F0502020204030204" pitchFamily="34" charset="0"/>
                <a:cs typeface="Calibri" panose="020F0502020204030204" pitchFamily="34" charset="0"/>
              </a:rPr>
              <a:t>Infographics: </a:t>
            </a:r>
            <a:r>
              <a:rPr lang="en-GB" dirty="0">
                <a:latin typeface="Calibri" panose="020F0502020204030204" pitchFamily="34" charset="0"/>
                <a:cs typeface="Calibri" panose="020F0502020204030204" pitchFamily="34" charset="0"/>
              </a:rPr>
              <a:t>Great for representing data in an easy-to-understand format. Infographics are a popular content format for sharing on social media.</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latin typeface="Calibri" panose="020F0502020204030204" pitchFamily="34" charset="0"/>
                <a:cs typeface="Calibri" panose="020F0502020204030204" pitchFamily="34" charset="0"/>
              </a:rPr>
              <a:t>Images: </a:t>
            </a:r>
            <a:r>
              <a:rPr lang="en-GB" dirty="0">
                <a:latin typeface="Calibri" panose="020F0502020204030204" pitchFamily="34" charset="0"/>
                <a:cs typeface="Calibri" panose="020F0502020204030204" pitchFamily="34" charset="0"/>
              </a:rPr>
              <a:t>Good images increase engagement and make your customers appreciate your brand. On </a:t>
            </a:r>
            <a:r>
              <a:rPr lang="en-GB">
                <a:latin typeface="Calibri" panose="020F0502020204030204" pitchFamily="34" charset="0"/>
                <a:cs typeface="Calibri" panose="020F0502020204030204" pitchFamily="34" charset="0"/>
              </a:rPr>
              <a:t>the </a:t>
            </a:r>
            <a:r>
              <a:rPr lang="en-GB" smtClean="0">
                <a:latin typeface="Calibri" panose="020F0502020204030204" pitchFamily="34" charset="0"/>
                <a:cs typeface="Calibri" panose="020F0502020204030204" pitchFamily="34" charset="0"/>
              </a:rPr>
              <a:t>internet</a:t>
            </a:r>
            <a:r>
              <a:rPr lang="en-GB" smtClean="0">
                <a:solidFill>
                  <a:srgbClr val="FF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you can find free high-quality image banks.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latin typeface="Calibri" panose="020F0502020204030204" pitchFamily="34" charset="0"/>
                <a:cs typeface="Calibri" panose="020F0502020204030204" pitchFamily="34" charset="0"/>
              </a:rPr>
              <a:t>Comments and reviews: </a:t>
            </a:r>
            <a:r>
              <a:rPr lang="en-GB" dirty="0">
                <a:latin typeface="Calibri" panose="020F0502020204030204" pitchFamily="34" charset="0"/>
                <a:cs typeface="Calibri" panose="020F0502020204030204" pitchFamily="34" charset="0"/>
              </a:rPr>
              <a:t>Opinions and reviews are valuable because people trust them. They can be useful for your business. You must be prepared to manage and accept criticism.</a:t>
            </a:r>
          </a:p>
        </p:txBody>
      </p:sp>
    </p:spTree>
    <p:extLst>
      <p:ext uri="{BB962C8B-B14F-4D97-AF65-F5344CB8AC3E}">
        <p14:creationId xmlns:p14="http://schemas.microsoft.com/office/powerpoint/2010/main" val="3840487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83863"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2.3</a:t>
            </a:r>
            <a:r>
              <a:rPr lang="en-GB" sz="1400">
                <a:solidFill>
                  <a:schemeClr val="tx1"/>
                </a:solidFill>
                <a:latin typeface="Calibri" panose="020F0502020204030204" pitchFamily="34" charset="0"/>
                <a:cs typeface="Calibri" panose="020F0502020204030204" pitchFamily="34" charset="0"/>
              </a:rPr>
              <a:t> Choosing the best channels.</a:t>
            </a:r>
            <a:endParaRPr sz="1600"/>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lvl="0" algn="ctr"/>
            <a:r>
              <a:rPr lang="en" sz="2200"/>
              <a:t>Unit 2. </a:t>
            </a:r>
            <a:r>
              <a:rPr lang="en-GB" b="0">
                <a:solidFill>
                  <a:schemeClr val="tx1"/>
                </a:solidFill>
                <a:latin typeface="Calibri" panose="020F0502020204030204" pitchFamily="34" charset="0"/>
                <a:cs typeface="Calibri" panose="020F0502020204030204" pitchFamily="34" charset="0"/>
              </a:rPr>
              <a:t>Social media strategy</a:t>
            </a:r>
            <a:endParaRPr sz="2200" b="0">
              <a:solidFill>
                <a:schemeClr val="tx1"/>
              </a:solidFill>
            </a:endParaRPr>
          </a:p>
        </p:txBody>
      </p:sp>
      <p:sp>
        <p:nvSpPr>
          <p:cNvPr id="3" name="Rectángulo 2"/>
          <p:cNvSpPr/>
          <p:nvPr/>
        </p:nvSpPr>
        <p:spPr>
          <a:xfrm>
            <a:off x="216567" y="1512528"/>
            <a:ext cx="8411793" cy="2031325"/>
          </a:xfrm>
          <a:prstGeom prst="rect">
            <a:avLst/>
          </a:prstGeom>
        </p:spPr>
        <p:txBody>
          <a:bodyPr wrap="square">
            <a:spAutoFit/>
          </a:bodyPr>
          <a:lstStyle/>
          <a:p>
            <a:pPr marL="285750" indent="-285750">
              <a:buFont typeface="Arial" panose="020B0604020202020204" pitchFamily="34" charset="0"/>
              <a:buChar char="•"/>
            </a:pPr>
            <a:r>
              <a:rPr lang="en-GB" b="1" dirty="0">
                <a:solidFill>
                  <a:schemeClr val="tx1"/>
                </a:solidFill>
                <a:latin typeface="Calibri" panose="020F0502020204030204" pitchFamily="34" charset="0"/>
                <a:cs typeface="Calibri" panose="020F0502020204030204" pitchFamily="34" charset="0"/>
              </a:rPr>
              <a:t>Blog posts: </a:t>
            </a:r>
            <a:r>
              <a:rPr lang="en-GB" dirty="0">
                <a:solidFill>
                  <a:schemeClr val="tx1"/>
                </a:solidFill>
                <a:latin typeface="Calibri" panose="020F0502020204030204" pitchFamily="34" charset="0"/>
                <a:cs typeface="Calibri" panose="020F0502020204030204" pitchFamily="34" charset="0"/>
              </a:rPr>
              <a:t>The best channel is your own blog. In </a:t>
            </a:r>
            <a:r>
              <a:rPr lang="en-GB">
                <a:solidFill>
                  <a:schemeClr val="tx1"/>
                </a:solidFill>
                <a:latin typeface="Calibri" panose="020F0502020204030204" pitchFamily="34" charset="0"/>
                <a:cs typeface="Calibri" panose="020F0502020204030204" pitchFamily="34" charset="0"/>
              </a:rPr>
              <a:t>this </a:t>
            </a:r>
            <a:r>
              <a:rPr lang="en-GB" smtClean="0">
                <a:solidFill>
                  <a:schemeClr val="tx1"/>
                </a:solidFill>
                <a:latin typeface="Calibri" panose="020F0502020204030204" pitchFamily="34" charset="0"/>
                <a:cs typeface="Calibri" panose="020F0502020204030204" pitchFamily="34" charset="0"/>
              </a:rPr>
              <a:t>unit, you </a:t>
            </a:r>
            <a:r>
              <a:rPr lang="en-GB" dirty="0">
                <a:solidFill>
                  <a:schemeClr val="tx1"/>
                </a:solidFill>
                <a:latin typeface="Calibri" panose="020F0502020204030204" pitchFamily="34" charset="0"/>
                <a:cs typeface="Calibri" panose="020F0502020204030204" pitchFamily="34" charset="0"/>
              </a:rPr>
              <a:t>have learned how to create it easily and for free. To boost its effectiveness</a:t>
            </a:r>
            <a:r>
              <a:rPr lang="en-GB">
                <a:solidFill>
                  <a:schemeClr val="tx1"/>
                </a:solidFill>
                <a:latin typeface="Calibri" panose="020F0502020204030204" pitchFamily="34" charset="0"/>
                <a:cs typeface="Calibri" panose="020F0502020204030204" pitchFamily="34" charset="0"/>
              </a:rPr>
              <a:t>, </a:t>
            </a:r>
            <a:r>
              <a:rPr lang="en-GB" smtClean="0">
                <a:solidFill>
                  <a:schemeClr val="tx1"/>
                </a:solidFill>
                <a:latin typeface="Calibri" panose="020F0502020204030204" pitchFamily="34" charset="0"/>
                <a:cs typeface="Calibri" panose="020F0502020204030204" pitchFamily="34" charset="0"/>
              </a:rPr>
              <a:t>you </a:t>
            </a:r>
            <a:r>
              <a:rPr lang="en-GB">
                <a:solidFill>
                  <a:schemeClr val="tx1"/>
                </a:solidFill>
                <a:latin typeface="Calibri" panose="020F0502020204030204" pitchFamily="34" charset="0"/>
                <a:cs typeface="Calibri" panose="020F0502020204030204" pitchFamily="34" charset="0"/>
              </a:rPr>
              <a:t>should </a:t>
            </a:r>
            <a:r>
              <a:rPr lang="en-GB" smtClean="0">
                <a:solidFill>
                  <a:schemeClr val="tx1"/>
                </a:solidFill>
                <a:latin typeface="Calibri" panose="020F0502020204030204" pitchFamily="34" charset="0"/>
                <a:cs typeface="Calibri" panose="020F0502020204030204" pitchFamily="34" charset="0"/>
              </a:rPr>
              <a:t>publish reviews </a:t>
            </a:r>
            <a:r>
              <a:rPr lang="en-GB" dirty="0">
                <a:solidFill>
                  <a:schemeClr val="tx1"/>
                </a:solidFill>
                <a:latin typeface="Calibri" panose="020F0502020204030204" pitchFamily="34" charset="0"/>
                <a:cs typeface="Calibri" panose="020F0502020204030204" pitchFamily="34" charset="0"/>
              </a:rPr>
              <a:t>on your social networks and link them to each post.</a:t>
            </a:r>
          </a:p>
          <a:p>
            <a:pPr marL="285750" indent="-285750">
              <a:buFont typeface="Arial" panose="020B0604020202020204" pitchFamily="34" charset="0"/>
              <a:buChar char="•"/>
            </a:pPr>
            <a:endParaRPr lang="en-GB"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solidFill>
                  <a:schemeClr val="tx1"/>
                </a:solidFill>
                <a:latin typeface="Calibri" panose="020F0502020204030204" pitchFamily="34" charset="0"/>
                <a:cs typeface="Calibri" panose="020F0502020204030204" pitchFamily="34" charset="0"/>
              </a:rPr>
              <a:t>Social media posts: </a:t>
            </a:r>
            <a:r>
              <a:rPr lang="en-GB" dirty="0">
                <a:solidFill>
                  <a:schemeClr val="tx1"/>
                </a:solidFill>
                <a:latin typeface="Calibri" panose="020F0502020204030204" pitchFamily="34" charset="0"/>
                <a:cs typeface="Calibri" panose="020F0502020204030204" pitchFamily="34" charset="0"/>
              </a:rPr>
              <a:t>Facebook and Instagram will be your main partners. Tools like Canva will give a highly professional look to your publications.</a:t>
            </a:r>
          </a:p>
          <a:p>
            <a:pPr marL="285750" indent="-285750">
              <a:buFont typeface="Arial" panose="020B0604020202020204" pitchFamily="34" charset="0"/>
              <a:buChar char="•"/>
            </a:pPr>
            <a:endParaRPr lang="en-GB"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smtClean="0">
                <a:solidFill>
                  <a:schemeClr val="tx1"/>
                </a:solidFill>
                <a:latin typeface="Calibri" panose="020F0502020204030204" pitchFamily="34" charset="0"/>
                <a:cs typeface="Calibri" panose="020F0502020204030204" pitchFamily="34" charset="0"/>
              </a:rPr>
              <a:t>Videos: </a:t>
            </a:r>
            <a:r>
              <a:rPr lang="en-GB" dirty="0">
                <a:solidFill>
                  <a:schemeClr val="tx1"/>
                </a:solidFill>
                <a:latin typeface="Calibri" panose="020F0502020204030204" pitchFamily="34" charset="0"/>
                <a:cs typeface="Calibri" panose="020F0502020204030204" pitchFamily="34" charset="0"/>
              </a:rPr>
              <a:t>On Facebook and Instagram, you can easily post videos related to your products </a:t>
            </a:r>
            <a:r>
              <a:rPr lang="en-GB">
                <a:solidFill>
                  <a:schemeClr val="tx1"/>
                </a:solidFill>
                <a:latin typeface="Calibri" panose="020F0502020204030204" pitchFamily="34" charset="0"/>
                <a:cs typeface="Calibri" panose="020F0502020204030204" pitchFamily="34" charset="0"/>
              </a:rPr>
              <a:t>or </a:t>
            </a:r>
            <a:r>
              <a:rPr lang="en-GB" smtClean="0">
                <a:solidFill>
                  <a:schemeClr val="tx1"/>
                </a:solidFill>
                <a:latin typeface="Calibri" panose="020F0502020204030204" pitchFamily="34" charset="0"/>
                <a:cs typeface="Calibri" panose="020F0502020204030204" pitchFamily="34" charset="0"/>
              </a:rPr>
              <a:t>services. Another </a:t>
            </a:r>
            <a:r>
              <a:rPr lang="en-GB" dirty="0">
                <a:solidFill>
                  <a:schemeClr val="tx1"/>
                </a:solidFill>
                <a:latin typeface="Calibri" panose="020F0502020204030204" pitchFamily="34" charset="0"/>
                <a:cs typeface="Calibri" panose="020F0502020204030204" pitchFamily="34" charset="0"/>
              </a:rPr>
              <a:t>free and very simple option is to create your YouTube channel.</a:t>
            </a:r>
          </a:p>
        </p:txBody>
      </p:sp>
    </p:spTree>
    <p:extLst>
      <p:ext uri="{BB962C8B-B14F-4D97-AF65-F5344CB8AC3E}">
        <p14:creationId xmlns:p14="http://schemas.microsoft.com/office/powerpoint/2010/main" val="62106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83863"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2.3</a:t>
            </a:r>
            <a:r>
              <a:rPr lang="en-GB" sz="1400">
                <a:solidFill>
                  <a:schemeClr val="tx1"/>
                </a:solidFill>
                <a:latin typeface="Calibri" panose="020F0502020204030204" pitchFamily="34" charset="0"/>
                <a:cs typeface="Calibri" panose="020F0502020204030204" pitchFamily="34" charset="0"/>
              </a:rPr>
              <a:t> Choosing the best channels.</a:t>
            </a:r>
            <a:endParaRPr sz="1600"/>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lvl="0" algn="ctr"/>
            <a:r>
              <a:rPr lang="en" sz="2200"/>
              <a:t>Unit 2. </a:t>
            </a:r>
            <a:r>
              <a:rPr lang="en-GB" b="0">
                <a:solidFill>
                  <a:schemeClr val="tx1"/>
                </a:solidFill>
                <a:latin typeface="Calibri" panose="020F0502020204030204" pitchFamily="34" charset="0"/>
                <a:cs typeface="Calibri" panose="020F0502020204030204" pitchFamily="34" charset="0"/>
              </a:rPr>
              <a:t>Social media strategy</a:t>
            </a:r>
            <a:endParaRPr sz="2200" b="0">
              <a:solidFill>
                <a:schemeClr val="tx1"/>
              </a:solidFill>
            </a:endParaRPr>
          </a:p>
        </p:txBody>
      </p:sp>
      <p:sp>
        <p:nvSpPr>
          <p:cNvPr id="3" name="Rectángulo 2"/>
          <p:cNvSpPr/>
          <p:nvPr/>
        </p:nvSpPr>
        <p:spPr>
          <a:xfrm>
            <a:off x="216567" y="1457527"/>
            <a:ext cx="8411793" cy="1600438"/>
          </a:xfrm>
          <a:prstGeom prst="rect">
            <a:avLst/>
          </a:prstGeom>
        </p:spPr>
        <p:txBody>
          <a:bodyPr wrap="square">
            <a:spAutoFit/>
          </a:bodyPr>
          <a:lstStyle/>
          <a:p>
            <a:pPr marL="285750" indent="-285750">
              <a:buFont typeface="Arial" panose="020B0604020202020204" pitchFamily="34" charset="0"/>
              <a:buChar char="•"/>
            </a:pPr>
            <a:r>
              <a:rPr lang="en-GB" b="1">
                <a:latin typeface="Calibri" panose="020F0502020204030204" pitchFamily="34" charset="0"/>
                <a:cs typeface="Calibri" panose="020F0502020204030204" pitchFamily="34" charset="0"/>
              </a:rPr>
              <a:t>Infographics: </a:t>
            </a:r>
            <a:r>
              <a:rPr lang="en-GB">
                <a:latin typeface="Calibri" panose="020F0502020204030204" pitchFamily="34" charset="0"/>
                <a:cs typeface="Calibri" panose="020F0502020204030204" pitchFamily="34" charset="0"/>
              </a:rPr>
              <a:t>Facebook and Linkedin are excellent options for infographics. Twitter is an alternative option.</a:t>
            </a:r>
          </a:p>
          <a:p>
            <a:pPr marL="285750" indent="-285750">
              <a:buFont typeface="Arial" panose="020B0604020202020204" pitchFamily="34" charset="0"/>
              <a:buChar char="•"/>
            </a:pPr>
            <a:endParaRPr lang="en-GB">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a:latin typeface="Calibri" panose="020F0502020204030204" pitchFamily="34" charset="0"/>
                <a:cs typeface="Calibri" panose="020F0502020204030204" pitchFamily="34" charset="0"/>
              </a:rPr>
              <a:t>Images: </a:t>
            </a:r>
            <a:r>
              <a:rPr lang="en-GB">
                <a:latin typeface="Calibri" panose="020F0502020204030204" pitchFamily="34" charset="0"/>
                <a:cs typeface="Calibri" panose="020F0502020204030204" pitchFamily="34" charset="0"/>
              </a:rPr>
              <a:t>The best options for posting images are Instagram and Pinterest, which you can combine with Facebook posts.</a:t>
            </a:r>
          </a:p>
          <a:p>
            <a:pPr marL="285750" indent="-285750">
              <a:buFont typeface="Arial" panose="020B0604020202020204" pitchFamily="34" charset="0"/>
              <a:buChar char="•"/>
            </a:pPr>
            <a:endParaRPr lang="en-GB">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a:latin typeface="Calibri" panose="020F0502020204030204" pitchFamily="34" charset="0"/>
                <a:cs typeface="Calibri" panose="020F0502020204030204" pitchFamily="34" charset="0"/>
              </a:rPr>
              <a:t>Comments and reviews: </a:t>
            </a:r>
            <a:r>
              <a:rPr lang="en-GB">
                <a:latin typeface="Calibri" panose="020F0502020204030204" pitchFamily="34" charset="0"/>
                <a:cs typeface="Calibri" panose="020F0502020204030204" pitchFamily="34" charset="0"/>
              </a:rPr>
              <a:t>Comments and reviews work well on Facebook and </a:t>
            </a:r>
            <a:r>
              <a:rPr lang="en-GB" smtClean="0">
                <a:latin typeface="Calibri" panose="020F0502020204030204" pitchFamily="34" charset="0"/>
                <a:cs typeface="Calibri" panose="020F0502020204030204" pitchFamily="34" charset="0"/>
              </a:rPr>
              <a:t>LinkedIn</a:t>
            </a:r>
            <a:r>
              <a:rPr lang="en-GB">
                <a:latin typeface="Calibri" panose="020F0502020204030204" pitchFamily="34" charset="0"/>
                <a:cs typeface="Calibri" panose="020F0502020204030204" pitchFamily="34" charset="0"/>
              </a:rPr>
              <a:t>. Facebook even has star ratings integrated into company pages.</a:t>
            </a:r>
          </a:p>
        </p:txBody>
      </p:sp>
    </p:spTree>
    <p:extLst>
      <p:ext uri="{BB962C8B-B14F-4D97-AF65-F5344CB8AC3E}">
        <p14:creationId xmlns:p14="http://schemas.microsoft.com/office/powerpoint/2010/main" val="257476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ABE33F"/>
                </a:solidFill>
              </a:rPr>
              <a:t>Thank you!</a:t>
            </a:r>
            <a:endParaRPr sz="6000">
              <a:solidFill>
                <a:srgbClr val="ABE33F"/>
              </a:solidFill>
            </a:endParaRPr>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83863"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1.1</a:t>
            </a:r>
            <a:r>
              <a:rPr lang="en-GB" sz="1400">
                <a:solidFill>
                  <a:schemeClr val="tx1"/>
                </a:solidFill>
                <a:latin typeface="Calibri" panose="020F0502020204030204" pitchFamily="34" charset="0"/>
                <a:cs typeface="Calibri" panose="020F0502020204030204" pitchFamily="34" charset="0"/>
              </a:rPr>
              <a:t> Creating quality content.</a:t>
            </a:r>
            <a:endParaRPr sz="1600"/>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lvl="0" algn="ctr"/>
            <a:r>
              <a:rPr lang="en"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sz="2200" b="0">
              <a:solidFill>
                <a:schemeClr val="tx1"/>
              </a:solidFill>
            </a:endParaRPr>
          </a:p>
        </p:txBody>
      </p:sp>
      <p:sp>
        <p:nvSpPr>
          <p:cNvPr id="2" name="Rectángulo 1"/>
          <p:cNvSpPr/>
          <p:nvPr/>
        </p:nvSpPr>
        <p:spPr>
          <a:xfrm>
            <a:off x="27122" y="1903133"/>
            <a:ext cx="5101469" cy="1384995"/>
          </a:xfrm>
          <a:prstGeom prst="rect">
            <a:avLst/>
          </a:prstGeom>
        </p:spPr>
        <p:txBody>
          <a:bodyPr wrap="square">
            <a:spAutoFit/>
          </a:bodyPr>
          <a:lstStyle/>
          <a:p>
            <a:r>
              <a:rPr lang="en-GB" dirty="0">
                <a:solidFill>
                  <a:schemeClr val="tx1"/>
                </a:solidFill>
                <a:latin typeface="Calibri" panose="020F0502020204030204" pitchFamily="34" charset="0"/>
                <a:cs typeface="Calibri" panose="020F0502020204030204" pitchFamily="34" charset="0"/>
              </a:rPr>
              <a:t>Quality content makes the difference between success and failure in your content marketing strategy. It’s what online entrepreneurs and marketing professionals look for</a:t>
            </a:r>
            <a:r>
              <a:rPr lang="en-GB">
                <a:solidFill>
                  <a:schemeClr val="tx1"/>
                </a:solidFill>
                <a:latin typeface="Calibri" panose="020F0502020204030204" pitchFamily="34" charset="0"/>
                <a:cs typeface="Calibri" panose="020F0502020204030204" pitchFamily="34" charset="0"/>
              </a:rPr>
              <a:t>. </a:t>
            </a:r>
            <a:endParaRPr lang="en-GB" smtClean="0">
              <a:solidFill>
                <a:schemeClr val="tx1"/>
              </a:solidFill>
              <a:latin typeface="Calibri" panose="020F0502020204030204" pitchFamily="34" charset="0"/>
              <a:cs typeface="Calibri" panose="020F0502020204030204" pitchFamily="34" charset="0"/>
            </a:endParaRPr>
          </a:p>
          <a:p>
            <a:r>
              <a:rPr lang="en-GB" smtClean="0">
                <a:solidFill>
                  <a:schemeClr val="tx1"/>
                </a:solidFill>
                <a:latin typeface="Calibri" panose="020F0502020204030204" pitchFamily="34" charset="0"/>
                <a:cs typeface="Calibri" panose="020F0502020204030204" pitchFamily="34" charset="0"/>
              </a:rPr>
              <a:t>But</a:t>
            </a:r>
            <a:r>
              <a:rPr lang="en-GB" dirty="0">
                <a:solidFill>
                  <a:schemeClr val="tx1"/>
                </a:solidFill>
                <a:latin typeface="Calibri" panose="020F0502020204030204" pitchFamily="34" charset="0"/>
                <a:cs typeface="Calibri" panose="020F0502020204030204" pitchFamily="34" charset="0"/>
              </a:rPr>
              <a:t>, </a:t>
            </a:r>
            <a:r>
              <a:rPr lang="en-GB" b="1" dirty="0">
                <a:solidFill>
                  <a:schemeClr val="tx1"/>
                </a:solidFill>
                <a:latin typeface="Calibri" panose="020F0502020204030204" pitchFamily="34" charset="0"/>
                <a:cs typeface="Calibri" panose="020F0502020204030204" pitchFamily="34" charset="0"/>
              </a:rPr>
              <a:t>What is quality content</a:t>
            </a:r>
            <a:r>
              <a:rPr lang="en-GB" b="1">
                <a:solidFill>
                  <a:schemeClr val="tx1"/>
                </a:solidFill>
                <a:latin typeface="Calibri" panose="020F0502020204030204" pitchFamily="34" charset="0"/>
                <a:cs typeface="Calibri" panose="020F0502020204030204" pitchFamily="34" charset="0"/>
              </a:rPr>
              <a:t>? </a:t>
            </a:r>
            <a:endParaRPr lang="en-GB" b="1" smtClean="0">
              <a:solidFill>
                <a:schemeClr val="tx1"/>
              </a:solidFill>
              <a:latin typeface="Calibri" panose="020F0502020204030204" pitchFamily="34" charset="0"/>
              <a:cs typeface="Calibri" panose="020F0502020204030204" pitchFamily="34" charset="0"/>
            </a:endParaRPr>
          </a:p>
          <a:p>
            <a:r>
              <a:rPr lang="en-GB" smtClean="0">
                <a:solidFill>
                  <a:schemeClr val="tx1"/>
                </a:solidFill>
                <a:latin typeface="Calibri" panose="020F0502020204030204" pitchFamily="34" charset="0"/>
                <a:cs typeface="Calibri" panose="020F0502020204030204" pitchFamily="34" charset="0"/>
              </a:rPr>
              <a:t>When </a:t>
            </a:r>
            <a:r>
              <a:rPr lang="en-GB" dirty="0">
                <a:solidFill>
                  <a:schemeClr val="tx1"/>
                </a:solidFill>
                <a:latin typeface="Calibri" panose="020F0502020204030204" pitchFamily="34" charset="0"/>
                <a:cs typeface="Calibri" panose="020F0502020204030204" pitchFamily="34" charset="0"/>
              </a:rPr>
              <a:t>it comes to websites and blogs, quality content is what will help your site or your </a:t>
            </a:r>
            <a:r>
              <a:rPr lang="en-GB">
                <a:solidFill>
                  <a:schemeClr val="tx1"/>
                </a:solidFill>
                <a:latin typeface="Calibri" panose="020F0502020204030204" pitchFamily="34" charset="0"/>
                <a:cs typeface="Calibri" panose="020F0502020204030204" pitchFamily="34" charset="0"/>
              </a:rPr>
              <a:t>blog </a:t>
            </a:r>
            <a:r>
              <a:rPr lang="en-GB" smtClean="0">
                <a:solidFill>
                  <a:schemeClr val="tx1"/>
                </a:solidFill>
                <a:latin typeface="Calibri" panose="020F0502020204030204" pitchFamily="34" charset="0"/>
                <a:cs typeface="Calibri" panose="020F0502020204030204" pitchFamily="34" charset="0"/>
              </a:rPr>
              <a:t>to </a:t>
            </a:r>
            <a:r>
              <a:rPr lang="en-GB" dirty="0">
                <a:solidFill>
                  <a:schemeClr val="tx1"/>
                </a:solidFill>
                <a:latin typeface="Calibri" panose="020F0502020204030204" pitchFamily="34" charset="0"/>
                <a:cs typeface="Calibri" panose="020F0502020204030204" pitchFamily="34" charset="0"/>
              </a:rPr>
              <a:t>get a </a:t>
            </a:r>
            <a:r>
              <a:rPr lang="en-GB">
                <a:solidFill>
                  <a:schemeClr val="tx1"/>
                </a:solidFill>
                <a:latin typeface="Calibri" panose="020F0502020204030204" pitchFamily="34" charset="0"/>
                <a:cs typeface="Calibri" panose="020F0502020204030204" pitchFamily="34" charset="0"/>
              </a:rPr>
              <a:t>good </a:t>
            </a:r>
            <a:r>
              <a:rPr lang="en-GB" smtClean="0">
                <a:solidFill>
                  <a:schemeClr val="tx1"/>
                </a:solidFill>
                <a:latin typeface="Calibri" panose="020F0502020204030204" pitchFamily="34" charset="0"/>
                <a:cs typeface="Calibri" panose="020F0502020204030204" pitchFamily="34" charset="0"/>
              </a:rPr>
              <a:t>SEO positioning.</a:t>
            </a:r>
            <a:endParaRPr lang="en-GB" dirty="0">
              <a:solidFill>
                <a:schemeClr val="tx1"/>
              </a:solidFill>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7253" y="1320037"/>
            <a:ext cx="3248358" cy="2870055"/>
          </a:xfrm>
          <a:prstGeom prst="rect">
            <a:avLst/>
          </a:prstGeom>
        </p:spPr>
      </p:pic>
    </p:spTree>
    <p:extLst>
      <p:ext uri="{BB962C8B-B14F-4D97-AF65-F5344CB8AC3E}">
        <p14:creationId xmlns:p14="http://schemas.microsoft.com/office/powerpoint/2010/main" val="396342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83863"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1.1</a:t>
            </a:r>
            <a:r>
              <a:rPr lang="en-GB" sz="1400">
                <a:solidFill>
                  <a:schemeClr val="tx1"/>
                </a:solidFill>
                <a:latin typeface="Calibri" panose="020F0502020204030204" pitchFamily="34" charset="0"/>
                <a:cs typeface="Calibri" panose="020F0502020204030204" pitchFamily="34" charset="0"/>
              </a:rPr>
              <a:t> Creating quality content.</a:t>
            </a:r>
            <a:endParaRPr sz="1600"/>
          </a:p>
          <a:p>
            <a:pPr marL="0" lvl="0" indent="0" algn="l" rtl="0">
              <a:spcBef>
                <a:spcPts val="600"/>
              </a:spcBef>
              <a:spcAft>
                <a:spcPts val="0"/>
              </a:spcAft>
              <a:buNone/>
            </a:pPr>
            <a:endParaRPr sz="1200"/>
          </a:p>
        </p:txBody>
      </p:sp>
      <p:sp>
        <p:nvSpPr>
          <p:cNvPr id="2" name="Rectángulo 1"/>
          <p:cNvSpPr/>
          <p:nvPr/>
        </p:nvSpPr>
        <p:spPr>
          <a:xfrm>
            <a:off x="189066" y="1320037"/>
            <a:ext cx="8006157" cy="307777"/>
          </a:xfrm>
          <a:prstGeom prst="rect">
            <a:avLst/>
          </a:prstGeom>
        </p:spPr>
        <p:txBody>
          <a:bodyPr wrap="square">
            <a:spAutoFit/>
          </a:bodyPr>
          <a:lstStyle/>
          <a:p>
            <a:r>
              <a:rPr lang="en-GB" b="1">
                <a:latin typeface="Calibri" panose="020F0502020204030204" pitchFamily="34" charset="0"/>
                <a:cs typeface="Calibri" panose="020F0502020204030204" pitchFamily="34" charset="0"/>
              </a:rPr>
              <a:t>Tips to Create High-Quality Content on social media and websites/blogs</a:t>
            </a:r>
            <a:r>
              <a:rPr lang="en-GB">
                <a:latin typeface="Calibri" panose="020F0502020204030204" pitchFamily="34" charset="0"/>
                <a:cs typeface="Calibri" panose="020F0502020204030204" pitchFamily="34" charset="0"/>
              </a:rPr>
              <a:t>:</a:t>
            </a:r>
          </a:p>
        </p:txBody>
      </p:sp>
      <p:sp>
        <p:nvSpPr>
          <p:cNvPr id="3" name="Rectángulo 2"/>
          <p:cNvSpPr/>
          <p:nvPr/>
        </p:nvSpPr>
        <p:spPr>
          <a:xfrm>
            <a:off x="189066" y="1745947"/>
            <a:ext cx="7848026" cy="307777"/>
          </a:xfrm>
          <a:prstGeom prst="rect">
            <a:avLst/>
          </a:prstGeom>
        </p:spPr>
        <p:txBody>
          <a:bodyPr wrap="square">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Define your marketing aims</a:t>
            </a:r>
            <a:r>
              <a:rPr lang="en-GB">
                <a:latin typeface="Calibri" panose="020F0502020204030204" pitchFamily="34" charset="0"/>
                <a:cs typeface="Calibri" panose="020F0502020204030204" pitchFamily="34" charset="0"/>
              </a:rPr>
              <a:t>: </a:t>
            </a:r>
            <a:r>
              <a:rPr lang="en-GB" smtClean="0">
                <a:solidFill>
                  <a:schemeClr val="tx1"/>
                </a:solidFill>
                <a:latin typeface="Calibri" panose="020F0502020204030204" pitchFamily="34" charset="0"/>
                <a:cs typeface="Calibri" panose="020F0502020204030204" pitchFamily="34" charset="0"/>
              </a:rPr>
              <a:t>You </a:t>
            </a:r>
            <a:r>
              <a:rPr lang="en-GB" dirty="0">
                <a:solidFill>
                  <a:schemeClr val="tx1"/>
                </a:solidFill>
                <a:latin typeface="Calibri" panose="020F0502020204030204" pitchFamily="34" charset="0"/>
                <a:cs typeface="Calibri" panose="020F0502020204030204" pitchFamily="34" charset="0"/>
              </a:rPr>
              <a:t>should know who you are writing for and why and what </a:t>
            </a:r>
            <a:r>
              <a:rPr lang="en-GB">
                <a:solidFill>
                  <a:schemeClr val="tx1"/>
                </a:solidFill>
                <a:latin typeface="Calibri" panose="020F0502020204030204" pitchFamily="34" charset="0"/>
                <a:cs typeface="Calibri" panose="020F0502020204030204" pitchFamily="34" charset="0"/>
              </a:rPr>
              <a:t>you </a:t>
            </a:r>
            <a:r>
              <a:rPr lang="en-GB" smtClean="0">
                <a:solidFill>
                  <a:schemeClr val="tx1"/>
                </a:solidFill>
                <a:latin typeface="Calibri" panose="020F0502020204030204" pitchFamily="34" charset="0"/>
                <a:cs typeface="Calibri" panose="020F0502020204030204" pitchFamily="34" charset="0"/>
              </a:rPr>
              <a:t>want.</a:t>
            </a:r>
            <a:endParaRPr lang="en-GB" dirty="0">
              <a:solidFill>
                <a:schemeClr val="tx1"/>
              </a:solidFill>
              <a:latin typeface="Calibri" panose="020F0502020204030204" pitchFamily="34" charset="0"/>
              <a:cs typeface="Calibri" panose="020F0502020204030204" pitchFamily="34" charset="0"/>
            </a:endParaRPr>
          </a:p>
        </p:txBody>
      </p:sp>
      <p:sp>
        <p:nvSpPr>
          <p:cNvPr id="4" name="Rectángulo 3"/>
          <p:cNvSpPr/>
          <p:nvPr/>
        </p:nvSpPr>
        <p:spPr>
          <a:xfrm>
            <a:off x="189066" y="2387300"/>
            <a:ext cx="8528672" cy="954107"/>
          </a:xfrm>
          <a:prstGeom prst="rect">
            <a:avLst/>
          </a:prstGeom>
        </p:spPr>
        <p:txBody>
          <a:bodyPr wrap="square">
            <a:spAutoFit/>
          </a:bodyPr>
          <a:lstStyle/>
          <a:p>
            <a:pPr marL="285750" indent="-285750">
              <a:buFont typeface="Arial" panose="020B0604020202020204" pitchFamily="34" charset="0"/>
              <a:buChar char="•"/>
            </a:pPr>
            <a:r>
              <a:rPr lang="en-GB" dirty="0">
                <a:solidFill>
                  <a:srgbClr val="0E101A"/>
                </a:solidFill>
                <a:latin typeface="Calibri" panose="020F0502020204030204" pitchFamily="34" charset="0"/>
                <a:cs typeface="Calibri" panose="020F0502020204030204" pitchFamily="34" charset="0"/>
              </a:rPr>
              <a:t>Use Proper Formatting for Readability: Your </a:t>
            </a:r>
            <a:r>
              <a:rPr lang="en-GB">
                <a:solidFill>
                  <a:srgbClr val="0E101A"/>
                </a:solidFill>
                <a:latin typeface="Calibri" panose="020F0502020204030204" pitchFamily="34" charset="0"/>
                <a:cs typeface="Calibri" panose="020F0502020204030204" pitchFamily="34" charset="0"/>
              </a:rPr>
              <a:t>content </a:t>
            </a:r>
            <a:r>
              <a:rPr lang="en-GB" smtClean="0">
                <a:solidFill>
                  <a:schemeClr val="tx1"/>
                </a:solidFill>
                <a:latin typeface="Calibri" panose="020F0502020204030204" pitchFamily="34" charset="0"/>
                <a:cs typeface="Calibri" panose="020F0502020204030204" pitchFamily="34" charset="0"/>
              </a:rPr>
              <a:t>must</a:t>
            </a:r>
            <a:r>
              <a:rPr lang="en-GB" smtClean="0">
                <a:solidFill>
                  <a:srgbClr val="FF0000"/>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be easily read, by </a:t>
            </a:r>
            <a:r>
              <a:rPr lang="en-GB">
                <a:solidFill>
                  <a:srgbClr val="0E101A"/>
                </a:solidFill>
                <a:latin typeface="Calibri" panose="020F0502020204030204" pitchFamily="34" charset="0"/>
                <a:cs typeface="Calibri" panose="020F0502020204030204" pitchFamily="34" charset="0"/>
              </a:rPr>
              <a:t>your </a:t>
            </a:r>
            <a:r>
              <a:rPr lang="en-GB" smtClean="0">
                <a:solidFill>
                  <a:schemeClr val="tx1"/>
                </a:solidFill>
                <a:latin typeface="Calibri" panose="020F0502020204030204" pitchFamily="34" charset="0"/>
                <a:cs typeface="Calibri" panose="020F0502020204030204" pitchFamily="34" charset="0"/>
              </a:rPr>
              <a:t>customers</a:t>
            </a:r>
            <a:r>
              <a:rPr lang="en-GB" smtClean="0">
                <a:solidFill>
                  <a:srgbClr val="FF0000"/>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and search engines. Remember, search engines </a:t>
            </a:r>
            <a:r>
              <a:rPr lang="en-GB">
                <a:solidFill>
                  <a:srgbClr val="0E101A"/>
                </a:solidFill>
                <a:latin typeface="Calibri" panose="020F0502020204030204" pitchFamily="34" charset="0"/>
                <a:cs typeface="Calibri" panose="020F0502020204030204" pitchFamily="34" charset="0"/>
              </a:rPr>
              <a:t>will </a:t>
            </a:r>
            <a:r>
              <a:rPr lang="en-GB" smtClean="0">
                <a:solidFill>
                  <a:srgbClr val="0E101A"/>
                </a:solidFill>
                <a:latin typeface="Calibri" panose="020F0502020204030204" pitchFamily="34" charset="0"/>
                <a:cs typeface="Calibri" panose="020F0502020204030204" pitchFamily="34" charset="0"/>
              </a:rPr>
              <a:t>index</a:t>
            </a:r>
            <a:r>
              <a:rPr lang="en-GB" smtClean="0">
                <a:solidFill>
                  <a:srgbClr val="FF0000"/>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and rank your site or blog. </a:t>
            </a:r>
            <a:br>
              <a:rPr lang="en-GB" dirty="0">
                <a:solidFill>
                  <a:srgbClr val="0E101A"/>
                </a:solidFill>
                <a:latin typeface="Calibri" panose="020F0502020204030204" pitchFamily="34" charset="0"/>
                <a:cs typeface="Calibri" panose="020F0502020204030204" pitchFamily="34" charset="0"/>
              </a:rPr>
            </a:br>
            <a:r>
              <a:rPr lang="en-GB" dirty="0">
                <a:solidFill>
                  <a:srgbClr val="0E101A"/>
                </a:solidFill>
                <a:latin typeface="Calibri" panose="020F0502020204030204" pitchFamily="34" charset="0"/>
                <a:cs typeface="Calibri" panose="020F0502020204030204" pitchFamily="34" charset="0"/>
              </a:rPr>
              <a:t>The way you format and design your content plays a major role in the outcome. Use small blocks of text, headings and subheadings</a:t>
            </a:r>
            <a:r>
              <a:rPr lang="en-GB">
                <a:solidFill>
                  <a:srgbClr val="0E101A"/>
                </a:solidFill>
                <a:latin typeface="Calibri" panose="020F0502020204030204" pitchFamily="34" charset="0"/>
                <a:cs typeface="Calibri" panose="020F0502020204030204" pitchFamily="34" charset="0"/>
              </a:rPr>
              <a:t>, </a:t>
            </a:r>
            <a:r>
              <a:rPr lang="en-GB" smtClean="0">
                <a:solidFill>
                  <a:srgbClr val="0E101A"/>
                </a:solidFill>
                <a:latin typeface="Calibri" panose="020F0502020204030204" pitchFamily="34" charset="0"/>
                <a:cs typeface="Calibri" panose="020F0502020204030204" pitchFamily="34" charset="0"/>
              </a:rPr>
              <a:t>lists. </a:t>
            </a:r>
            <a:r>
              <a:rPr lang="en-GB" smtClean="0">
                <a:solidFill>
                  <a:schemeClr val="tx1"/>
                </a:solidFill>
                <a:latin typeface="Calibri" panose="020F0502020204030204" pitchFamily="34" charset="0"/>
                <a:cs typeface="Calibri" panose="020F0502020204030204" pitchFamily="34" charset="0"/>
              </a:rPr>
              <a:t>People</a:t>
            </a:r>
            <a:r>
              <a:rPr lang="en-GB" smtClean="0">
                <a:solidFill>
                  <a:srgbClr val="0E101A"/>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and search engines prefer that to long text paragraphs.</a:t>
            </a:r>
            <a:endParaRPr lang="en-GB" dirty="0">
              <a:solidFill>
                <a:srgbClr val="0E101A"/>
              </a:solidFill>
              <a:effectLst/>
              <a:latin typeface="Calibri" panose="020F0502020204030204" pitchFamily="34" charset="0"/>
              <a:cs typeface="Calibri" panose="020F0502020204030204" pitchFamily="34" charset="0"/>
            </a:endParaRPr>
          </a:p>
        </p:txBody>
      </p:sp>
      <p:sp>
        <p:nvSpPr>
          <p:cNvPr id="9"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128567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83863"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1.1</a:t>
            </a:r>
            <a:r>
              <a:rPr lang="en-GB" sz="1400">
                <a:solidFill>
                  <a:schemeClr val="tx1"/>
                </a:solidFill>
                <a:latin typeface="Calibri" panose="020F0502020204030204" pitchFamily="34" charset="0"/>
                <a:cs typeface="Calibri" panose="020F0502020204030204" pitchFamily="34" charset="0"/>
              </a:rPr>
              <a:t> Creating quality content.</a:t>
            </a:r>
            <a:endParaRPr sz="1600"/>
          </a:p>
          <a:p>
            <a:pPr marL="0" lvl="0" indent="0" algn="l" rtl="0">
              <a:spcBef>
                <a:spcPts val="600"/>
              </a:spcBef>
              <a:spcAft>
                <a:spcPts val="0"/>
              </a:spcAft>
              <a:buNone/>
            </a:pPr>
            <a:endParaRPr sz="1200"/>
          </a:p>
        </p:txBody>
      </p:sp>
      <p:sp>
        <p:nvSpPr>
          <p:cNvPr id="2" name="Rectángulo 1"/>
          <p:cNvSpPr/>
          <p:nvPr/>
        </p:nvSpPr>
        <p:spPr>
          <a:xfrm>
            <a:off x="189066" y="1320037"/>
            <a:ext cx="8006157" cy="307777"/>
          </a:xfrm>
          <a:prstGeom prst="rect">
            <a:avLst/>
          </a:prstGeom>
        </p:spPr>
        <p:txBody>
          <a:bodyPr wrap="square">
            <a:spAutoFit/>
          </a:bodyPr>
          <a:lstStyle/>
          <a:p>
            <a:r>
              <a:rPr lang="en-GB" b="1">
                <a:latin typeface="Calibri" panose="020F0502020204030204" pitchFamily="34" charset="0"/>
                <a:cs typeface="Calibri" panose="020F0502020204030204" pitchFamily="34" charset="0"/>
              </a:rPr>
              <a:t>Tips to Create High-Quality Content on social media and websites/blogs</a:t>
            </a:r>
            <a:r>
              <a:rPr lang="en-GB">
                <a:latin typeface="Calibri" panose="020F0502020204030204" pitchFamily="34" charset="0"/>
                <a:cs typeface="Calibri" panose="020F0502020204030204" pitchFamily="34" charset="0"/>
              </a:rPr>
              <a:t>:</a:t>
            </a:r>
          </a:p>
        </p:txBody>
      </p:sp>
      <p:sp>
        <p:nvSpPr>
          <p:cNvPr id="3" name="Rectángulo 2"/>
          <p:cNvSpPr/>
          <p:nvPr/>
        </p:nvSpPr>
        <p:spPr>
          <a:xfrm>
            <a:off x="189066" y="1745947"/>
            <a:ext cx="7848026" cy="523220"/>
          </a:xfrm>
          <a:prstGeom prst="rect">
            <a:avLst/>
          </a:prstGeom>
        </p:spPr>
        <p:txBody>
          <a:bodyPr wrap="square">
            <a:spAutoFit/>
          </a:bodyPr>
          <a:lstStyle/>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Post original content</a:t>
            </a:r>
            <a:r>
              <a:rPr lang="en-GB" smtClean="0">
                <a:latin typeface="Calibri" panose="020F0502020204030204" pitchFamily="34" charset="0"/>
                <a:cs typeface="Calibri" panose="020F0502020204030204" pitchFamily="34" charset="0"/>
              </a:rPr>
              <a:t>: Even </a:t>
            </a:r>
            <a:r>
              <a:rPr lang="en-GB">
                <a:latin typeface="Calibri" panose="020F0502020204030204" pitchFamily="34" charset="0"/>
                <a:cs typeface="Calibri" panose="020F0502020204030204" pitchFamily="34" charset="0"/>
              </a:rPr>
              <a:t>if you recycle the content, try to make it unique using your imagination. Most shareable content is always high-quality content</a:t>
            </a:r>
            <a:r>
              <a:rPr lang="en-GB" smtClean="0">
                <a:latin typeface="Calibri" panose="020F0502020204030204" pitchFamily="34" charset="0"/>
                <a:cs typeface="Calibri" panose="020F0502020204030204" pitchFamily="34" charset="0"/>
              </a:rPr>
              <a:t>.</a:t>
            </a:r>
            <a:endParaRPr lang="en-GB">
              <a:latin typeface="Calibri" panose="020F0502020204030204" pitchFamily="34" charset="0"/>
              <a:cs typeface="Calibri" panose="020F0502020204030204" pitchFamily="34" charset="0"/>
            </a:endParaRPr>
          </a:p>
        </p:txBody>
      </p:sp>
      <p:sp>
        <p:nvSpPr>
          <p:cNvPr id="4" name="Rectángulo 3"/>
          <p:cNvSpPr/>
          <p:nvPr/>
        </p:nvSpPr>
        <p:spPr>
          <a:xfrm>
            <a:off x="189066" y="2387300"/>
            <a:ext cx="8528672" cy="523220"/>
          </a:xfrm>
          <a:prstGeom prst="rect">
            <a:avLst/>
          </a:prstGeom>
        </p:spPr>
        <p:txBody>
          <a:bodyPr wrap="square">
            <a:spAutoFit/>
          </a:bodyPr>
          <a:lstStyle/>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Don´t forget visual content: The visual content (images, videos, infographics), has a greater impact on the user. Visual material should complement your content, be aesthetically pleasing and original.</a:t>
            </a:r>
          </a:p>
        </p:txBody>
      </p:sp>
      <p:sp>
        <p:nvSpPr>
          <p:cNvPr id="5" name="Rectángulo 4"/>
          <p:cNvSpPr/>
          <p:nvPr/>
        </p:nvSpPr>
        <p:spPr>
          <a:xfrm>
            <a:off x="240633" y="3279510"/>
            <a:ext cx="7954590" cy="523220"/>
          </a:xfrm>
          <a:prstGeom prst="rect">
            <a:avLst/>
          </a:prstGeom>
        </p:spPr>
        <p:txBody>
          <a:bodyPr wrap="square">
            <a:spAutoFit/>
          </a:bodyPr>
          <a:lstStyle/>
          <a:p>
            <a:pPr marL="285750" indent="-285750">
              <a:buFont typeface="Arial" panose="020B0604020202020204" pitchFamily="34" charset="0"/>
              <a:buChar char="•"/>
            </a:pPr>
            <a:r>
              <a:rPr lang="en-GB" dirty="0">
                <a:solidFill>
                  <a:srgbClr val="0E101A"/>
                </a:solidFill>
                <a:latin typeface="Calibri" panose="020F0502020204030204" pitchFamily="34" charset="0"/>
                <a:cs typeface="Calibri" panose="020F0502020204030204" pitchFamily="34" charset="0"/>
              </a:rPr>
              <a:t>Interact with your readers: Social media users want to interact </a:t>
            </a:r>
            <a:r>
              <a:rPr lang="en-GB">
                <a:solidFill>
                  <a:srgbClr val="0E101A"/>
                </a:solidFill>
                <a:latin typeface="Calibri" panose="020F0502020204030204" pitchFamily="34" charset="0"/>
                <a:cs typeface="Calibri" panose="020F0502020204030204" pitchFamily="34" charset="0"/>
              </a:rPr>
              <a:t>with </a:t>
            </a:r>
            <a:r>
              <a:rPr lang="en-GB" smtClean="0">
                <a:solidFill>
                  <a:srgbClr val="0E101A"/>
                </a:solidFill>
                <a:latin typeface="Calibri" panose="020F0502020204030204" pitchFamily="34" charset="0"/>
                <a:cs typeface="Calibri" panose="020F0502020204030204" pitchFamily="34" charset="0"/>
              </a:rPr>
              <a:t>you,</a:t>
            </a:r>
            <a:r>
              <a:rPr lang="en-GB" smtClean="0">
                <a:solidFill>
                  <a:srgbClr val="FF0000"/>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try not to deny</a:t>
            </a:r>
            <a:r>
              <a:rPr lang="en-GB" i="1" dirty="0">
                <a:solidFill>
                  <a:srgbClr val="0E101A"/>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anyone a reply, </a:t>
            </a:r>
            <a:r>
              <a:rPr lang="en-GB">
                <a:solidFill>
                  <a:srgbClr val="0E101A"/>
                </a:solidFill>
                <a:latin typeface="Calibri" panose="020F0502020204030204" pitchFamily="34" charset="0"/>
                <a:cs typeface="Calibri" panose="020F0502020204030204" pitchFamily="34" charset="0"/>
              </a:rPr>
              <a:t>especially </a:t>
            </a:r>
            <a:r>
              <a:rPr lang="en-GB" smtClean="0">
                <a:solidFill>
                  <a:schemeClr val="tx1"/>
                </a:solidFill>
                <a:latin typeface="Calibri" panose="020F0502020204030204" pitchFamily="34" charset="0"/>
                <a:cs typeface="Calibri" panose="020F0502020204030204" pitchFamily="34" charset="0"/>
              </a:rPr>
              <a:t>in </a:t>
            </a:r>
            <a:r>
              <a:rPr lang="en-GB">
                <a:solidFill>
                  <a:schemeClr val="tx1"/>
                </a:solidFill>
                <a:latin typeface="Calibri" panose="020F0502020204030204" pitchFamily="34" charset="0"/>
                <a:cs typeface="Calibri" panose="020F0502020204030204" pitchFamily="34" charset="0"/>
              </a:rPr>
              <a:t>cases </a:t>
            </a:r>
            <a:r>
              <a:rPr lang="en-GB" smtClean="0">
                <a:solidFill>
                  <a:schemeClr val="tx1"/>
                </a:solidFill>
                <a:latin typeface="Calibri" panose="020F0502020204030204" pitchFamily="34" charset="0"/>
                <a:cs typeface="Calibri" panose="020F0502020204030204" pitchFamily="34" charset="0"/>
              </a:rPr>
              <a:t>of</a:t>
            </a:r>
            <a:r>
              <a:rPr lang="en-GB" smtClean="0">
                <a:solidFill>
                  <a:srgbClr val="FF0000"/>
                </a:solidFill>
                <a:latin typeface="Calibri" panose="020F0502020204030204" pitchFamily="34" charset="0"/>
                <a:cs typeface="Calibri" panose="020F0502020204030204" pitchFamily="34" charset="0"/>
              </a:rPr>
              <a:t> </a:t>
            </a:r>
            <a:r>
              <a:rPr lang="en-GB" smtClean="0">
                <a:solidFill>
                  <a:srgbClr val="0E101A"/>
                </a:solidFill>
                <a:latin typeface="Calibri" panose="020F0502020204030204" pitchFamily="34" charset="0"/>
                <a:cs typeface="Calibri" panose="020F0502020204030204" pitchFamily="34" charset="0"/>
              </a:rPr>
              <a:t>negative </a:t>
            </a:r>
            <a:r>
              <a:rPr lang="en-GB" dirty="0">
                <a:solidFill>
                  <a:srgbClr val="0E101A"/>
                </a:solidFill>
                <a:latin typeface="Calibri" panose="020F0502020204030204" pitchFamily="34" charset="0"/>
                <a:cs typeface="Calibri" panose="020F0502020204030204" pitchFamily="34" charset="0"/>
              </a:rPr>
              <a:t>feedback. In many cases, a "Thank you for reading" is enough.</a:t>
            </a:r>
            <a:endParaRPr lang="en-GB" dirty="0">
              <a:solidFill>
                <a:srgbClr val="0E101A"/>
              </a:solidFill>
              <a:effectLst/>
              <a:latin typeface="Calibri" panose="020F0502020204030204" pitchFamily="34" charset="0"/>
              <a:cs typeface="Calibri" panose="020F0502020204030204" pitchFamily="34" charset="0"/>
            </a:endParaRPr>
          </a:p>
        </p:txBody>
      </p:sp>
      <p:sp>
        <p:nvSpPr>
          <p:cNvPr id="9"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2794837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9440" y="2571750"/>
            <a:ext cx="2413713" cy="2095019"/>
          </a:xfrm>
          <a:prstGeom prst="rect">
            <a:avLst/>
          </a:prstGeom>
        </p:spPr>
      </p:pic>
      <p:sp>
        <p:nvSpPr>
          <p:cNvPr id="102" name="Google Shape;102;p12"/>
          <p:cNvSpPr txBox="1">
            <a:spLocks noGrp="1"/>
          </p:cNvSpPr>
          <p:nvPr>
            <p:ph type="body" idx="4294967295"/>
          </p:nvPr>
        </p:nvSpPr>
        <p:spPr>
          <a:xfrm>
            <a:off x="-48128" y="907526"/>
            <a:ext cx="3698852"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1.2 Website / blog / online store</a:t>
            </a:r>
            <a:endParaRPr sz="1200"/>
          </a:p>
        </p:txBody>
      </p:sp>
      <p:sp>
        <p:nvSpPr>
          <p:cNvPr id="2" name="Rectángulo 1"/>
          <p:cNvSpPr/>
          <p:nvPr/>
        </p:nvSpPr>
        <p:spPr>
          <a:xfrm>
            <a:off x="189068" y="1320037"/>
            <a:ext cx="7992406" cy="2031325"/>
          </a:xfrm>
          <a:prstGeom prst="rect">
            <a:avLst/>
          </a:prstGeom>
        </p:spPr>
        <p:txBody>
          <a:bodyPr wrap="square">
            <a:spAutoFit/>
          </a:bodyPr>
          <a:lstStyle/>
          <a:p>
            <a:r>
              <a:rPr lang="en-GB" b="1" i="1" dirty="0">
                <a:solidFill>
                  <a:schemeClr val="tx1"/>
                </a:solidFill>
                <a:latin typeface="Calibri" panose="020F0502020204030204" pitchFamily="34" charset="0"/>
                <a:cs typeface="Calibri" panose="020F0502020204030204" pitchFamily="34" charset="0"/>
              </a:rPr>
              <a:t>Deal Farm </a:t>
            </a:r>
            <a:r>
              <a:rPr lang="en-GB" i="1" dirty="0">
                <a:solidFill>
                  <a:schemeClr val="tx1"/>
                </a:solidFill>
                <a:latin typeface="Calibri" panose="020F0502020204030204" pitchFamily="34" charset="0"/>
                <a:cs typeface="Calibri" panose="020F0502020204030204" pitchFamily="34" charset="0"/>
              </a:rPr>
              <a:t>is a fictitious business. We have created it to illustrate how a traditional business in the agricultural or livestock sector </a:t>
            </a:r>
            <a:r>
              <a:rPr lang="en-GB" i="1">
                <a:solidFill>
                  <a:schemeClr val="tx1"/>
                </a:solidFill>
                <a:latin typeface="Calibri" panose="020F0502020204030204" pitchFamily="34" charset="0"/>
                <a:cs typeface="Calibri" panose="020F0502020204030204" pitchFamily="34" charset="0"/>
              </a:rPr>
              <a:t>can </a:t>
            </a:r>
            <a:r>
              <a:rPr lang="en-GB" i="1" smtClean="0">
                <a:solidFill>
                  <a:schemeClr val="tx1"/>
                </a:solidFill>
                <a:latin typeface="Calibri" panose="020F0502020204030204" pitchFamily="34" charset="0"/>
                <a:cs typeface="Calibri" panose="020F0502020204030204" pitchFamily="34" charset="0"/>
              </a:rPr>
              <a:t>transition</a:t>
            </a:r>
            <a:r>
              <a:rPr lang="en-GB" i="1" smtClean="0">
                <a:solidFill>
                  <a:srgbClr val="FF0000"/>
                </a:solidFill>
                <a:latin typeface="Calibri" panose="020F0502020204030204" pitchFamily="34" charset="0"/>
                <a:cs typeface="Calibri" panose="020F0502020204030204" pitchFamily="34" charset="0"/>
              </a:rPr>
              <a:t> </a:t>
            </a:r>
            <a:r>
              <a:rPr lang="en-GB" i="1" dirty="0">
                <a:solidFill>
                  <a:schemeClr val="tx1"/>
                </a:solidFill>
                <a:latin typeface="Calibri" panose="020F0502020204030204" pitchFamily="34" charset="0"/>
                <a:cs typeface="Calibri" panose="020F0502020204030204" pitchFamily="34" charset="0"/>
              </a:rPr>
              <a:t>to the internet and social networks</a:t>
            </a:r>
            <a:r>
              <a:rPr lang="en-GB" i="1">
                <a:solidFill>
                  <a:schemeClr val="tx1"/>
                </a:solidFill>
                <a:latin typeface="Calibri" panose="020F0502020204030204" pitchFamily="34" charset="0"/>
                <a:cs typeface="Calibri" panose="020F0502020204030204" pitchFamily="34" charset="0"/>
              </a:rPr>
              <a:t>. </a:t>
            </a:r>
            <a:r>
              <a:rPr lang="en-GB" i="1" smtClean="0">
                <a:solidFill>
                  <a:schemeClr val="tx1"/>
                </a:solidFill>
                <a:latin typeface="Calibri" panose="020F0502020204030204" pitchFamily="34" charset="0"/>
                <a:cs typeface="Calibri" panose="020F0502020204030204" pitchFamily="34" charset="0"/>
              </a:rPr>
              <a:t>In </a:t>
            </a:r>
            <a:r>
              <a:rPr lang="en-GB" i="1">
                <a:solidFill>
                  <a:schemeClr val="tx1"/>
                </a:solidFill>
                <a:latin typeface="Calibri" panose="020F0502020204030204" pitchFamily="34" charset="0"/>
                <a:cs typeface="Calibri" panose="020F0502020204030204" pitchFamily="34" charset="0"/>
              </a:rPr>
              <a:t>this </a:t>
            </a:r>
            <a:r>
              <a:rPr lang="en-GB" i="1" smtClean="0">
                <a:solidFill>
                  <a:schemeClr val="tx1"/>
                </a:solidFill>
                <a:latin typeface="Calibri" panose="020F0502020204030204" pitchFamily="34" charset="0"/>
                <a:cs typeface="Calibri" panose="020F0502020204030204" pitchFamily="34" charset="0"/>
              </a:rPr>
              <a:t>unit</a:t>
            </a:r>
            <a:r>
              <a:rPr lang="en-GB" i="1" smtClean="0">
                <a:solidFill>
                  <a:srgbClr val="FF0000"/>
                </a:solidFill>
                <a:latin typeface="Calibri" panose="020F0502020204030204" pitchFamily="34" charset="0"/>
                <a:cs typeface="Calibri" panose="020F0502020204030204" pitchFamily="34" charset="0"/>
              </a:rPr>
              <a:t> </a:t>
            </a:r>
            <a:r>
              <a:rPr lang="en-GB" i="1" dirty="0">
                <a:solidFill>
                  <a:schemeClr val="tx1"/>
                </a:solidFill>
                <a:latin typeface="Calibri" panose="020F0502020204030204" pitchFamily="34" charset="0"/>
                <a:cs typeface="Calibri" panose="020F0502020204030204" pitchFamily="34" charset="0"/>
              </a:rPr>
              <a:t>we will show you how to get started step by step, for free</a:t>
            </a:r>
            <a:r>
              <a:rPr lang="en-GB" i="1" dirty="0">
                <a:solidFill>
                  <a:srgbClr val="FF0000"/>
                </a:solidFill>
                <a:latin typeface="Calibri" panose="020F0502020204030204" pitchFamily="34" charset="0"/>
                <a:cs typeface="Calibri" panose="020F0502020204030204" pitchFamily="34" charset="0"/>
              </a:rPr>
              <a:t> </a:t>
            </a:r>
            <a:r>
              <a:rPr lang="en-GB" i="1" dirty="0">
                <a:solidFill>
                  <a:schemeClr val="tx1"/>
                </a:solidFill>
                <a:latin typeface="Calibri" panose="020F0502020204030204" pitchFamily="34" charset="0"/>
                <a:cs typeface="Calibri" panose="020F0502020204030204" pitchFamily="34" charset="0"/>
              </a:rPr>
              <a:t>and without </a:t>
            </a:r>
            <a:r>
              <a:rPr lang="en-GB" i="1">
                <a:solidFill>
                  <a:schemeClr val="tx1"/>
                </a:solidFill>
                <a:latin typeface="Calibri" panose="020F0502020204030204" pitchFamily="34" charset="0"/>
                <a:cs typeface="Calibri" panose="020F0502020204030204" pitchFamily="34" charset="0"/>
              </a:rPr>
              <a:t>any </a:t>
            </a:r>
            <a:r>
              <a:rPr lang="en-GB" i="1" smtClean="0">
                <a:solidFill>
                  <a:schemeClr val="tx1"/>
                </a:solidFill>
                <a:latin typeface="Calibri" panose="020F0502020204030204" pitchFamily="34" charset="0"/>
                <a:cs typeface="Calibri" panose="020F0502020204030204" pitchFamily="34" charset="0"/>
              </a:rPr>
              <a:t>IT knowledge.</a:t>
            </a:r>
            <a:endParaRPr lang="en-GB" i="1" dirty="0">
              <a:solidFill>
                <a:schemeClr val="tx1"/>
              </a:solidFill>
              <a:latin typeface="Calibri" panose="020F0502020204030204" pitchFamily="34" charset="0"/>
              <a:cs typeface="Calibri" panose="020F0502020204030204" pitchFamily="34" charset="0"/>
            </a:endParaRPr>
          </a:p>
          <a:p>
            <a:endParaRPr lang="en-GB" dirty="0">
              <a:solidFill>
                <a:schemeClr val="tx1"/>
              </a:solidFill>
              <a:latin typeface="Calibri" panose="020F0502020204030204" pitchFamily="34" charset="0"/>
              <a:cs typeface="Calibri" panose="020F0502020204030204" pitchFamily="34" charset="0"/>
            </a:endParaRPr>
          </a:p>
          <a:p>
            <a:r>
              <a:rPr lang="en-GB" dirty="0">
                <a:solidFill>
                  <a:schemeClr val="tx1"/>
                </a:solidFill>
                <a:latin typeface="Calibri" panose="020F0502020204030204" pitchFamily="34" charset="0"/>
                <a:cs typeface="Calibri" panose="020F0502020204030204" pitchFamily="34" charset="0"/>
              </a:rPr>
              <a:t>There are many options for </a:t>
            </a:r>
            <a:r>
              <a:rPr lang="en-GB">
                <a:solidFill>
                  <a:schemeClr val="tx1"/>
                </a:solidFill>
                <a:latin typeface="Calibri" panose="020F0502020204030204" pitchFamily="34" charset="0"/>
                <a:cs typeface="Calibri" panose="020F0502020204030204" pitchFamily="34" charset="0"/>
              </a:rPr>
              <a:t>designing </a:t>
            </a:r>
            <a:r>
              <a:rPr lang="en-GB" smtClean="0">
                <a:solidFill>
                  <a:schemeClr val="tx1"/>
                </a:solidFill>
                <a:latin typeface="Calibri" panose="020F0502020204030204" pitchFamily="34" charset="0"/>
                <a:cs typeface="Calibri" panose="020F0502020204030204" pitchFamily="34" charset="0"/>
              </a:rPr>
              <a:t>your</a:t>
            </a:r>
            <a:r>
              <a:rPr lang="en-GB" smtClean="0">
                <a:solidFill>
                  <a:srgbClr val="FF0000"/>
                </a:solidFill>
                <a:latin typeface="Calibri" panose="020F0502020204030204" pitchFamily="34" charset="0"/>
                <a:cs typeface="Calibri" panose="020F0502020204030204" pitchFamily="34" charset="0"/>
              </a:rPr>
              <a:t> </a:t>
            </a:r>
            <a:r>
              <a:rPr lang="en-GB" dirty="0">
                <a:solidFill>
                  <a:schemeClr val="tx1"/>
                </a:solidFill>
                <a:latin typeface="Calibri" panose="020F0502020204030204" pitchFamily="34" charset="0"/>
                <a:cs typeface="Calibri" panose="020F0502020204030204" pitchFamily="34" charset="0"/>
              </a:rPr>
              <a:t>website or blog. The choice depends mainly </a:t>
            </a:r>
            <a:r>
              <a:rPr lang="en-GB">
                <a:solidFill>
                  <a:schemeClr val="tx1"/>
                </a:solidFill>
                <a:latin typeface="Calibri" panose="020F0502020204030204" pitchFamily="34" charset="0"/>
                <a:cs typeface="Calibri" panose="020F0502020204030204" pitchFamily="34" charset="0"/>
              </a:rPr>
              <a:t>on </a:t>
            </a:r>
            <a:r>
              <a:rPr lang="en-GB" smtClean="0">
                <a:solidFill>
                  <a:schemeClr val="tx1"/>
                </a:solidFill>
                <a:latin typeface="Calibri" panose="020F0502020204030204" pitchFamily="34" charset="0"/>
                <a:cs typeface="Calibri" panose="020F0502020204030204" pitchFamily="34" charset="0"/>
              </a:rPr>
              <a:t>your programming </a:t>
            </a:r>
            <a:r>
              <a:rPr lang="en-GB" dirty="0">
                <a:solidFill>
                  <a:schemeClr val="tx1"/>
                </a:solidFill>
                <a:latin typeface="Calibri" panose="020F0502020204030204" pitchFamily="34" charset="0"/>
                <a:cs typeface="Calibri" panose="020F0502020204030204" pitchFamily="34" charset="0"/>
              </a:rPr>
              <a:t>knowledge or the technical means at your disposal</a:t>
            </a:r>
            <a:r>
              <a:rPr lang="en-GB">
                <a:solidFill>
                  <a:schemeClr val="tx1"/>
                </a:solidFill>
                <a:latin typeface="Calibri" panose="020F0502020204030204" pitchFamily="34" charset="0"/>
                <a:cs typeface="Calibri" panose="020F0502020204030204" pitchFamily="34" charset="0"/>
              </a:rPr>
              <a:t>. </a:t>
            </a:r>
            <a:endParaRPr lang="en-GB" smtClean="0">
              <a:solidFill>
                <a:schemeClr val="tx1"/>
              </a:solidFill>
              <a:latin typeface="Calibri" panose="020F0502020204030204" pitchFamily="34" charset="0"/>
              <a:cs typeface="Calibri" panose="020F0502020204030204" pitchFamily="34" charset="0"/>
            </a:endParaRPr>
          </a:p>
          <a:p>
            <a:endParaRPr lang="en-GB">
              <a:solidFill>
                <a:schemeClr val="tx1"/>
              </a:solidFill>
              <a:latin typeface="Calibri" panose="020F0502020204030204" pitchFamily="34" charset="0"/>
              <a:cs typeface="Calibri" panose="020F0502020204030204" pitchFamily="34" charset="0"/>
            </a:endParaRPr>
          </a:p>
          <a:p>
            <a:r>
              <a:rPr lang="en-GB" smtClean="0">
                <a:solidFill>
                  <a:schemeClr val="tx1"/>
                </a:solidFill>
                <a:latin typeface="Calibri" panose="020F0502020204030204" pitchFamily="34" charset="0"/>
                <a:cs typeface="Calibri" panose="020F0502020204030204" pitchFamily="34" charset="0"/>
              </a:rPr>
              <a:t>Below </a:t>
            </a:r>
            <a:r>
              <a:rPr lang="en-GB" dirty="0">
                <a:solidFill>
                  <a:schemeClr val="tx1"/>
                </a:solidFill>
                <a:latin typeface="Calibri" panose="020F0502020204030204" pitchFamily="34" charset="0"/>
                <a:cs typeface="Calibri" panose="020F0502020204030204" pitchFamily="34" charset="0"/>
              </a:rPr>
              <a:t>are some tools to create a blog, a website and an online shop. </a:t>
            </a:r>
          </a:p>
          <a:p>
            <a:r>
              <a:rPr lang="en-GB" dirty="0">
                <a:solidFill>
                  <a:schemeClr val="tx1"/>
                </a:solidFill>
                <a:latin typeface="Calibri" panose="020F0502020204030204" pitchFamily="34" charset="0"/>
                <a:cs typeface="Calibri" panose="020F0502020204030204" pitchFamily="34" charset="0"/>
              </a:rPr>
              <a:t>All of them are free, accessible and require no programming knowledge.</a:t>
            </a:r>
            <a:endParaRPr lang="en-GB" dirty="0">
              <a:solidFill>
                <a:schemeClr val="tx1"/>
              </a:solidFill>
              <a:effectLst/>
              <a:latin typeface="Calibri" panose="020F0502020204030204" pitchFamily="34" charset="0"/>
              <a:cs typeface="Calibri" panose="020F0502020204030204" pitchFamily="34" charset="0"/>
            </a:endParaRP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64164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8" y="907526"/>
            <a:ext cx="3698852"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1.2 Website / blog / online store</a:t>
            </a:r>
            <a:endParaRPr sz="1200"/>
          </a:p>
        </p:txBody>
      </p:sp>
      <p:sp>
        <p:nvSpPr>
          <p:cNvPr id="2" name="Rectángulo 1"/>
          <p:cNvSpPr/>
          <p:nvPr/>
        </p:nvSpPr>
        <p:spPr>
          <a:xfrm>
            <a:off x="189068" y="1320037"/>
            <a:ext cx="7992406" cy="954107"/>
          </a:xfrm>
          <a:prstGeom prst="rect">
            <a:avLst/>
          </a:prstGeom>
        </p:spPr>
        <p:txBody>
          <a:bodyPr wrap="square">
            <a:spAutoFit/>
          </a:bodyPr>
          <a:lstStyle/>
          <a:p>
            <a:r>
              <a:rPr lang="en-GB" b="1" dirty="0">
                <a:solidFill>
                  <a:schemeClr val="tx1"/>
                </a:solidFill>
                <a:latin typeface="Calibri" panose="020F0502020204030204" pitchFamily="34" charset="0"/>
                <a:cs typeface="Calibri" panose="020F0502020204030204" pitchFamily="34" charset="0"/>
              </a:rPr>
              <a:t>Website: WIX </a:t>
            </a:r>
            <a:r>
              <a:rPr lang="en-GB" dirty="0">
                <a:solidFill>
                  <a:schemeClr val="tx1"/>
                </a:solidFill>
                <a:latin typeface="Calibri" panose="020F0502020204030204" pitchFamily="34" charset="0"/>
                <a:cs typeface="Calibri" panose="020F0502020204030204" pitchFamily="34" charset="0"/>
                <a:hlinkClick r:id="rId3"/>
              </a:rPr>
              <a:t>https://www.wix.com/</a:t>
            </a:r>
            <a:endParaRPr lang="en-GB" dirty="0">
              <a:solidFill>
                <a:schemeClr val="tx1"/>
              </a:solidFill>
              <a:latin typeface="Calibri" panose="020F0502020204030204" pitchFamily="34" charset="0"/>
              <a:cs typeface="Calibri" panose="020F0502020204030204" pitchFamily="34" charset="0"/>
            </a:endParaRPr>
          </a:p>
          <a:p>
            <a:r>
              <a:rPr lang="en-GB" dirty="0" err="1">
                <a:solidFill>
                  <a:schemeClr val="tx1"/>
                </a:solidFill>
                <a:latin typeface="Calibri" panose="020F0502020204030204" pitchFamily="34" charset="0"/>
                <a:cs typeface="Calibri" panose="020F0502020204030204" pitchFamily="34" charset="0"/>
              </a:rPr>
              <a:t>Wix</a:t>
            </a:r>
            <a:r>
              <a:rPr lang="en-GB" dirty="0">
                <a:solidFill>
                  <a:schemeClr val="tx1"/>
                </a:solidFill>
                <a:latin typeface="Calibri" panose="020F0502020204030204" pitchFamily="34" charset="0"/>
                <a:cs typeface="Calibri" panose="020F0502020204030204" pitchFamily="34" charset="0"/>
              </a:rPr>
              <a:t> is the World's largest website builder, with more than 100 million users. Its secret is a flexible and easy system for creating websites. The </a:t>
            </a:r>
            <a:r>
              <a:rPr lang="en-GB">
                <a:solidFill>
                  <a:schemeClr val="tx1"/>
                </a:solidFill>
                <a:latin typeface="Calibri" panose="020F0502020204030204" pitchFamily="34" charset="0"/>
                <a:cs typeface="Calibri" panose="020F0502020204030204" pitchFamily="34" charset="0"/>
              </a:rPr>
              <a:t>best </a:t>
            </a:r>
            <a:r>
              <a:rPr lang="en-GB" smtClean="0">
                <a:solidFill>
                  <a:schemeClr val="tx1"/>
                </a:solidFill>
                <a:latin typeface="Calibri" panose="020F0502020204030204" pitchFamily="34" charset="0"/>
                <a:cs typeface="Calibri" panose="020F0502020204030204" pitchFamily="34" charset="0"/>
              </a:rPr>
              <a:t>feature</a:t>
            </a:r>
            <a:r>
              <a:rPr lang="en-GB" smtClean="0">
                <a:solidFill>
                  <a:srgbClr val="FF0000"/>
                </a:solidFill>
                <a:latin typeface="Calibri" panose="020F0502020204030204" pitchFamily="34" charset="0"/>
                <a:cs typeface="Calibri" panose="020F0502020204030204" pitchFamily="34" charset="0"/>
              </a:rPr>
              <a:t> </a:t>
            </a:r>
            <a:r>
              <a:rPr lang="en-GB" dirty="0">
                <a:solidFill>
                  <a:schemeClr val="tx1"/>
                </a:solidFill>
                <a:latin typeface="Calibri" panose="020F0502020204030204" pitchFamily="34" charset="0"/>
                <a:cs typeface="Calibri" panose="020F0502020204030204" pitchFamily="34" charset="0"/>
              </a:rPr>
              <a:t>is the number of designs available to use for free. </a:t>
            </a:r>
          </a:p>
          <a:p>
            <a:endParaRPr lang="en-GB" dirty="0">
              <a:solidFill>
                <a:schemeClr val="tx1"/>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633" y="2062559"/>
            <a:ext cx="5479525" cy="2564136"/>
          </a:xfrm>
          <a:prstGeom prst="rect">
            <a:avLst/>
          </a:prstGeom>
        </p:spPr>
      </p:pic>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175106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8" y="907526"/>
            <a:ext cx="3698852"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1.2 Website / blog / online store</a:t>
            </a:r>
            <a:endParaRPr sz="1200"/>
          </a:p>
        </p:txBody>
      </p:sp>
      <p:sp>
        <p:nvSpPr>
          <p:cNvPr id="8" name="Rectángulo 7"/>
          <p:cNvSpPr/>
          <p:nvPr/>
        </p:nvSpPr>
        <p:spPr>
          <a:xfrm>
            <a:off x="167268" y="1320037"/>
            <a:ext cx="8649629" cy="1384995"/>
          </a:xfrm>
          <a:prstGeom prst="rect">
            <a:avLst/>
          </a:prstGeom>
        </p:spPr>
        <p:txBody>
          <a:bodyPr wrap="square">
            <a:spAutoFit/>
          </a:bodyPr>
          <a:lstStyle/>
          <a:p>
            <a:r>
              <a:rPr lang="en-GB" dirty="0" err="1">
                <a:latin typeface="Calibri" panose="020F0502020204030204" pitchFamily="34" charset="0"/>
                <a:cs typeface="Calibri" panose="020F0502020204030204" pitchFamily="34" charset="0"/>
              </a:rPr>
              <a:t>Wix</a:t>
            </a:r>
            <a:r>
              <a:rPr lang="en-GB" dirty="0">
                <a:latin typeface="Calibri" panose="020F0502020204030204" pitchFamily="34" charset="0"/>
                <a:cs typeface="Calibri" panose="020F0502020204030204" pitchFamily="34" charset="0"/>
              </a:rPr>
              <a:t> offers three design options, all of which </a:t>
            </a:r>
            <a:r>
              <a:rPr lang="en-GB">
                <a:latin typeface="Calibri" panose="020F0502020204030204" pitchFamily="34" charset="0"/>
                <a:cs typeface="Calibri" panose="020F0502020204030204" pitchFamily="34" charset="0"/>
              </a:rPr>
              <a:t>are </a:t>
            </a:r>
            <a:r>
              <a:rPr lang="en-GB" smtClean="0">
                <a:solidFill>
                  <a:schemeClr val="tx1"/>
                </a:solidFill>
                <a:latin typeface="Calibri" panose="020F0502020204030204" pitchFamily="34" charset="0"/>
                <a:cs typeface="Calibri" panose="020F0502020204030204" pitchFamily="34" charset="0"/>
              </a:rPr>
              <a:t>simple</a:t>
            </a:r>
            <a:r>
              <a:rPr lang="en-GB" smtClean="0">
                <a:solidFill>
                  <a:srgbClr val="FF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and accessible.</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Open design</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Custom design based on questions about your business.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Templates.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Below </a:t>
            </a:r>
            <a:r>
              <a:rPr lang="en-GB">
                <a:latin typeface="Calibri" panose="020F0502020204030204" pitchFamily="34" charset="0"/>
                <a:cs typeface="Calibri" panose="020F0502020204030204" pitchFamily="34" charset="0"/>
              </a:rPr>
              <a:t>we </a:t>
            </a:r>
            <a:r>
              <a:rPr lang="en-GB" smtClean="0">
                <a:latin typeface="Calibri" panose="020F0502020204030204" pitchFamily="34" charset="0"/>
                <a:cs typeface="Calibri" panose="020F0502020204030204" pitchFamily="34" charset="0"/>
              </a:rPr>
              <a:t>will s</a:t>
            </a:r>
            <a:r>
              <a:rPr lang="en-GB" smtClean="0">
                <a:solidFill>
                  <a:schemeClr val="tx1"/>
                </a:solidFill>
                <a:latin typeface="Calibri" panose="020F0502020204030204" pitchFamily="34" charset="0"/>
                <a:cs typeface="Calibri" panose="020F0502020204030204" pitchFamily="34" charset="0"/>
              </a:rPr>
              <a:t>how </a:t>
            </a:r>
            <a:r>
              <a:rPr lang="en-GB" dirty="0">
                <a:solidFill>
                  <a:schemeClr val="tx1"/>
                </a:solidFill>
                <a:latin typeface="Calibri" panose="020F0502020204030204" pitchFamily="34" charset="0"/>
                <a:cs typeface="Calibri" panose="020F0502020204030204" pitchFamily="34" charset="0"/>
              </a:rPr>
              <a:t>the templates design option.</a:t>
            </a:r>
          </a:p>
        </p:txBody>
      </p:sp>
      <p:sp>
        <p:nvSpPr>
          <p:cNvPr id="9" name="Rectángulo 8"/>
          <p:cNvSpPr/>
          <p:nvPr/>
        </p:nvSpPr>
        <p:spPr>
          <a:xfrm>
            <a:off x="823331" y="3084775"/>
            <a:ext cx="7497337" cy="307777"/>
          </a:xfrm>
          <a:prstGeom prst="rect">
            <a:avLst/>
          </a:prstGeom>
        </p:spPr>
        <p:txBody>
          <a:bodyPr wrap="square">
            <a:spAutoFit/>
          </a:bodyPr>
          <a:lstStyle/>
          <a:p>
            <a:r>
              <a:rPr lang="en-GB" b="1" dirty="0">
                <a:latin typeface="Calibri" panose="020F0502020204030204" pitchFamily="34" charset="0"/>
                <a:cs typeface="Calibri" panose="020F0502020204030204" pitchFamily="34" charset="0"/>
              </a:rPr>
              <a:t>The Deal Farm website. Created in one </a:t>
            </a:r>
            <a:r>
              <a:rPr lang="en-GB" b="1">
                <a:latin typeface="Calibri" panose="020F0502020204030204" pitchFamily="34" charset="0"/>
                <a:cs typeface="Calibri" panose="020F0502020204030204" pitchFamily="34" charset="0"/>
              </a:rPr>
              <a:t>hour </a:t>
            </a:r>
            <a:r>
              <a:rPr lang="en-GB" b="1" smtClean="0">
                <a:latin typeface="Calibri" panose="020F0502020204030204" pitchFamily="34" charset="0"/>
                <a:cs typeface="Calibri" panose="020F0502020204030204" pitchFamily="34" charset="0"/>
              </a:rPr>
              <a:t>without </a:t>
            </a:r>
            <a:r>
              <a:rPr lang="en-GB" b="1" smtClean="0">
                <a:solidFill>
                  <a:schemeClr val="tx1"/>
                </a:solidFill>
                <a:latin typeface="Calibri" panose="020F0502020204030204" pitchFamily="34" charset="0"/>
                <a:cs typeface="Calibri" panose="020F0502020204030204" pitchFamily="34" charset="0"/>
              </a:rPr>
              <a:t>IT skills</a:t>
            </a:r>
            <a:r>
              <a:rPr lang="en-GB" b="1" smtClean="0">
                <a:latin typeface="Calibri" panose="020F0502020204030204" pitchFamily="34" charset="0"/>
                <a:cs typeface="Calibri" panose="020F0502020204030204" pitchFamily="34" charset="0"/>
              </a:rPr>
              <a:t>.</a:t>
            </a:r>
            <a:endParaRPr lang="en-GB" b="1" dirty="0">
              <a:latin typeface="Calibri" panose="020F0502020204030204" pitchFamily="34" charset="0"/>
              <a:cs typeface="Calibri" panose="020F0502020204030204" pitchFamily="34" charset="0"/>
            </a:endParaRP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238266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8" y="907526"/>
            <a:ext cx="3698852" cy="412511"/>
          </a:xfrm>
          <a:prstGeom prst="rect">
            <a:avLst/>
          </a:prstGeom>
        </p:spPr>
        <p:txBody>
          <a:bodyPr spcFirstLastPara="1" wrap="square" lIns="91425" tIns="91425" rIns="91425" bIns="91425" anchor="t" anchorCtr="0">
            <a:noAutofit/>
          </a:bodyPr>
          <a:lstStyle/>
          <a:p>
            <a:pPr marL="0" indent="0">
              <a:buNone/>
            </a:pPr>
            <a:r>
              <a:rPr lang="en-GB" sz="1600">
                <a:solidFill>
                  <a:schemeClr val="tx1"/>
                </a:solidFill>
                <a:latin typeface="Calibri" panose="020F0502020204030204" pitchFamily="34" charset="0"/>
                <a:cs typeface="Calibri" panose="020F0502020204030204" pitchFamily="34" charset="0"/>
              </a:rPr>
              <a:t>1.2 Website / blog / online store</a:t>
            </a:r>
            <a:endParaRPr sz="120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028" y="2126166"/>
            <a:ext cx="6047793" cy="2326887"/>
          </a:xfrm>
          <a:prstGeom prst="rect">
            <a:avLst/>
          </a:prstGeom>
        </p:spPr>
      </p:pic>
      <p:sp>
        <p:nvSpPr>
          <p:cNvPr id="3" name="Rectángulo 2"/>
          <p:cNvSpPr/>
          <p:nvPr/>
        </p:nvSpPr>
        <p:spPr>
          <a:xfrm>
            <a:off x="1990725" y="1655653"/>
            <a:ext cx="3340979" cy="307777"/>
          </a:xfrm>
          <a:prstGeom prst="rect">
            <a:avLst/>
          </a:prstGeom>
        </p:spPr>
        <p:txBody>
          <a:bodyPr wrap="none">
            <a:spAutoFit/>
          </a:bodyPr>
          <a:lstStyle/>
          <a:p>
            <a:r>
              <a:rPr lang="en-GB" smtClean="0">
                <a:latin typeface="Calibri" panose="020F0502020204030204" pitchFamily="34" charset="0"/>
                <a:cs typeface="Calibri" panose="020F0502020204030204" pitchFamily="34" charset="0"/>
              </a:rPr>
              <a:t>Select </a:t>
            </a:r>
            <a:r>
              <a:rPr lang="en-GB" dirty="0">
                <a:latin typeface="Calibri" panose="020F0502020204030204" pitchFamily="34" charset="0"/>
                <a:cs typeface="Calibri" panose="020F0502020204030204" pitchFamily="34" charset="0"/>
              </a:rPr>
              <a:t>a template adapted </a:t>
            </a:r>
            <a:r>
              <a:rPr lang="en-GB">
                <a:latin typeface="Calibri" panose="020F0502020204030204" pitchFamily="34" charset="0"/>
                <a:cs typeface="Calibri" panose="020F0502020204030204" pitchFamily="34" charset="0"/>
              </a:rPr>
              <a:t>to </a:t>
            </a:r>
            <a:r>
              <a:rPr lang="en-GB" smtClean="0">
                <a:solidFill>
                  <a:schemeClr val="tx1"/>
                </a:solidFill>
                <a:latin typeface="Calibri" panose="020F0502020204030204" pitchFamily="34" charset="0"/>
                <a:cs typeface="Calibri" panose="020F0502020204030204" pitchFamily="34" charset="0"/>
              </a:rPr>
              <a:t>your business</a:t>
            </a:r>
            <a:endParaRPr lang="en-GB" dirty="0">
              <a:solidFill>
                <a:schemeClr val="tx1"/>
              </a:solidFill>
              <a:latin typeface="Calibri" panose="020F0502020204030204" pitchFamily="34" charset="0"/>
              <a:cs typeface="Calibri" panose="020F0502020204030204" pitchFamily="34" charset="0"/>
            </a:endParaRPr>
          </a:p>
        </p:txBody>
      </p:sp>
      <p:sp>
        <p:nvSpPr>
          <p:cNvPr id="4" name="Flecha doblada 3"/>
          <p:cNvSpPr/>
          <p:nvPr/>
        </p:nvSpPr>
        <p:spPr>
          <a:xfrm>
            <a:off x="624468" y="1492917"/>
            <a:ext cx="1323278" cy="1182029"/>
          </a:xfrm>
          <a:prstGeom prst="bentArrow">
            <a:avLst/>
          </a:prstGeom>
          <a:noFill/>
          <a:ln>
            <a:solidFill>
              <a:srgbClr val="2AB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ángulo redondeado 4"/>
          <p:cNvSpPr/>
          <p:nvPr/>
        </p:nvSpPr>
        <p:spPr>
          <a:xfrm>
            <a:off x="94028" y="2674946"/>
            <a:ext cx="1303592" cy="313581"/>
          </a:xfrm>
          <a:prstGeom prst="roundRect">
            <a:avLst/>
          </a:prstGeom>
          <a:noFill/>
          <a:ln>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2200"/>
              <a:t>Unit 1. </a:t>
            </a:r>
            <a:r>
              <a:rPr lang="en-GB" b="0">
                <a:solidFill>
                  <a:schemeClr val="tx1"/>
                </a:solidFill>
                <a:latin typeface="Calibri" panose="020F0502020204030204" pitchFamily="34" charset="0"/>
                <a:cs typeface="Calibri" panose="020F0502020204030204" pitchFamily="34" charset="0"/>
              </a:rPr>
              <a:t>Online content creation. </a:t>
            </a:r>
            <a:br>
              <a:rPr lang="en-GB" b="0">
                <a:solidFill>
                  <a:schemeClr val="tx1"/>
                </a:solidFill>
                <a:latin typeface="Calibri" panose="020F0502020204030204" pitchFamily="34" charset="0"/>
                <a:cs typeface="Calibri" panose="020F0502020204030204" pitchFamily="34" charset="0"/>
              </a:rPr>
            </a:br>
            <a:r>
              <a:rPr lang="en-GB" b="0">
                <a:solidFill>
                  <a:schemeClr val="tx1"/>
                </a:solidFill>
                <a:latin typeface="Calibri" panose="020F0502020204030204" pitchFamily="34" charset="0"/>
                <a:cs typeface="Calibri" panose="020F0502020204030204" pitchFamily="34" charset="0"/>
              </a:rPr>
              <a:t>Taking your business online.</a:t>
            </a:r>
            <a:endParaRPr lang="en-GB" sz="2200" b="0">
              <a:solidFill>
                <a:schemeClr val="tx1"/>
              </a:solidFill>
            </a:endParaRPr>
          </a:p>
        </p:txBody>
      </p:sp>
    </p:spTree>
    <p:extLst>
      <p:ext uri="{BB962C8B-B14F-4D97-AF65-F5344CB8AC3E}">
        <p14:creationId xmlns:p14="http://schemas.microsoft.com/office/powerpoint/2010/main" val="3267573666"/>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320</TotalTime>
  <Words>1697</Words>
  <Application>Microsoft Office PowerPoint</Application>
  <PresentationFormat>Presentación en pantalla (16:9)</PresentationFormat>
  <Paragraphs>166</Paragraphs>
  <Slides>28</Slides>
  <Notes>27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Calibri</vt:lpstr>
      <vt:lpstr>Raleway</vt:lpstr>
      <vt:lpstr>Karla</vt:lpstr>
      <vt:lpstr>Arial</vt:lpstr>
      <vt:lpstr>Escalus template</vt:lpstr>
      <vt:lpstr>Presentación de PowerPoint</vt:lpstr>
      <vt:lpstr>INDEX</vt:lpstr>
      <vt:lpstr>Unit 1. Online content creation.  Taking your business online.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Unit 2. Social media strategy</vt:lpstr>
      <vt:lpstr>Unit 2. Social media strategy</vt:lpstr>
      <vt:lpstr>Unit 2. Social media strategy</vt:lpstr>
      <vt:lpstr>Unit 2. Social media strategy</vt:lpstr>
      <vt:lpstr>Unit 2. Social media strategy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projects@internetwebsolutions.es</cp:lastModifiedBy>
  <cp:revision>144</cp:revision>
  <dcterms:modified xsi:type="dcterms:W3CDTF">2022-01-31T11:37:48Z</dcterms:modified>
</cp:coreProperties>
</file>